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88" r:id="rId2"/>
    <p:sldId id="287" r:id="rId3"/>
    <p:sldId id="289" r:id="rId4"/>
    <p:sldId id="262" r:id="rId5"/>
    <p:sldId id="258" r:id="rId6"/>
    <p:sldId id="309" r:id="rId7"/>
    <p:sldId id="260" r:id="rId8"/>
    <p:sldId id="261" r:id="rId9"/>
    <p:sldId id="263" r:id="rId10"/>
    <p:sldId id="264" r:id="rId11"/>
    <p:sldId id="268" r:id="rId12"/>
    <p:sldId id="310" r:id="rId13"/>
    <p:sldId id="265" r:id="rId14"/>
    <p:sldId id="297" r:id="rId15"/>
    <p:sldId id="293" r:id="rId16"/>
    <p:sldId id="295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7" r:id="rId25"/>
    <p:sldId id="308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Raleway" panose="020B0604020202020204" charset="0"/>
      <p:regular r:id="rId32"/>
      <p:bold r:id="rId33"/>
      <p:italic r:id="rId34"/>
      <p:boldItalic r:id="rId35"/>
    </p:embeddedFont>
    <p:embeddedFont>
      <p:font typeface="Karla" panose="020B0604020202020204" charset="0"/>
      <p:regular r:id="rId36"/>
      <p:bold r:id="rId37"/>
      <p:italic r:id="rId38"/>
      <p:boldItalic r:id="rId39"/>
    </p:embeddedFont>
    <p:embeddedFont>
      <p:font typeface="Microsoft Himalaya" panose="01010100010101010101" pitchFamily="2" charset="0"/>
      <p:regular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6A85"/>
    <a:srgbClr val="2ABBAD"/>
    <a:srgbClr val="004C52"/>
    <a:srgbClr val="7DD458"/>
    <a:srgbClr val="ABE33F"/>
    <a:srgbClr val="006666"/>
    <a:srgbClr val="95E7DF"/>
    <a:srgbClr val="BBE863"/>
    <a:srgbClr val="FFFFFF"/>
    <a:srgbClr val="6BBE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AA4B86F-2036-475E-9668-865EF61BB227}">
  <a:tblStyle styleId="{EAA4B86F-2036-475E-9668-865EF61BB2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Estilo com Tema 2 - Ênfas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94" autoAdjust="0"/>
    <p:restoredTop sz="92857" autoAdjust="0"/>
  </p:normalViewPr>
  <p:slideViewPr>
    <p:cSldViewPr snapToGrid="0">
      <p:cViewPr varScale="1">
        <p:scale>
          <a:sx n="92" d="100"/>
          <a:sy n="92" d="100"/>
        </p:scale>
        <p:origin x="76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4613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ABE33F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 flipH="1"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-5900" y="753950"/>
            <a:ext cx="9144150" cy="3769800"/>
          </a:xfrm>
          <a:custGeom>
            <a:avLst/>
            <a:gdLst/>
            <a:ahLst/>
            <a:cxnLst/>
            <a:rect l="l" t="t" r="r" b="b"/>
            <a:pathLst>
              <a:path w="365766" h="150792" extrusionOk="0">
                <a:moveTo>
                  <a:pt x="365766" y="12416"/>
                </a:moveTo>
                <a:lnTo>
                  <a:pt x="289997" y="0"/>
                </a:lnTo>
                <a:lnTo>
                  <a:pt x="0" y="55421"/>
                </a:lnTo>
                <a:lnTo>
                  <a:pt x="0" y="127486"/>
                </a:lnTo>
                <a:lnTo>
                  <a:pt x="70927" y="150792"/>
                </a:lnTo>
                <a:lnTo>
                  <a:pt x="365766" y="122256"/>
                </a:lnTo>
                <a:close/>
              </a:path>
            </a:pathLst>
          </a:custGeom>
          <a:solidFill>
            <a:srgbClr val="00AE9D">
              <a:alpha val="26540"/>
            </a:srgbClr>
          </a:solidFill>
          <a:ln>
            <a:noFill/>
          </a:ln>
        </p:spPr>
      </p:sp>
      <p:sp>
        <p:nvSpPr>
          <p:cNvPr id="17" name="Google Shape;17;p3"/>
          <p:cNvSpPr/>
          <p:nvPr/>
        </p:nvSpPr>
        <p:spPr>
          <a:xfrm>
            <a:off x="0" y="1351100"/>
            <a:ext cx="9156075" cy="2889063"/>
          </a:xfrm>
          <a:custGeom>
            <a:avLst/>
            <a:gdLst/>
            <a:ahLst/>
            <a:cxnLst/>
            <a:rect l="l" t="t" r="r" b="b"/>
            <a:pathLst>
              <a:path w="366243" h="106157" extrusionOk="0">
                <a:moveTo>
                  <a:pt x="241" y="0"/>
                </a:moveTo>
                <a:lnTo>
                  <a:pt x="0" y="77929"/>
                </a:lnTo>
                <a:lnTo>
                  <a:pt x="366243" y="106157"/>
                </a:lnTo>
                <a:lnTo>
                  <a:pt x="366243" y="4102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1815525" y="2040550"/>
            <a:ext cx="551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815375" y="3068650"/>
            <a:ext cx="551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1800"/>
              <a:buNone/>
              <a:defRPr sz="18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6025" y="301575"/>
            <a:ext cx="9150050" cy="4496748"/>
          </a:xfrm>
          <a:custGeom>
            <a:avLst/>
            <a:gdLst/>
            <a:ahLst/>
            <a:cxnLst/>
            <a:rect l="l" t="t" r="r" b="b"/>
            <a:pathLst>
              <a:path w="366002" h="149344" extrusionOk="0">
                <a:moveTo>
                  <a:pt x="0" y="55491"/>
                </a:moveTo>
                <a:lnTo>
                  <a:pt x="0" y="107122"/>
                </a:lnTo>
                <a:lnTo>
                  <a:pt x="96507" y="149344"/>
                </a:lnTo>
                <a:lnTo>
                  <a:pt x="366002" y="116290"/>
                </a:lnTo>
                <a:lnTo>
                  <a:pt x="366002" y="40050"/>
                </a:lnTo>
                <a:lnTo>
                  <a:pt x="274079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23" name="Google Shape;23;p4"/>
          <p:cNvSpPr/>
          <p:nvPr/>
        </p:nvSpPr>
        <p:spPr>
          <a:xfrm>
            <a:off x="0" y="1580113"/>
            <a:ext cx="9144000" cy="3341668"/>
          </a:xfrm>
          <a:custGeom>
            <a:avLst/>
            <a:gdLst/>
            <a:ahLst/>
            <a:cxnLst/>
            <a:rect l="l" t="t" r="r" b="b"/>
            <a:pathLst>
              <a:path w="365760" h="110982" extrusionOk="0">
                <a:moveTo>
                  <a:pt x="0" y="0"/>
                </a:moveTo>
                <a:lnTo>
                  <a:pt x="0" y="54526"/>
                </a:lnTo>
                <a:lnTo>
                  <a:pt x="317748" y="110982"/>
                </a:lnTo>
                <a:lnTo>
                  <a:pt x="365760" y="84202"/>
                </a:lnTo>
                <a:lnTo>
                  <a:pt x="365760" y="26780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24" name="Google Shape;24;p4"/>
          <p:cNvSpPr/>
          <p:nvPr/>
        </p:nvSpPr>
        <p:spPr>
          <a:xfrm>
            <a:off x="-5900" y="410541"/>
            <a:ext cx="9144152" cy="4453148"/>
          </a:xfrm>
          <a:custGeom>
            <a:avLst/>
            <a:gdLst/>
            <a:ahLst/>
            <a:cxnLst/>
            <a:rect l="l" t="t" r="r" b="b"/>
            <a:pathLst>
              <a:path w="365036" h="147896" extrusionOk="0">
                <a:moveTo>
                  <a:pt x="365036" y="21714"/>
                </a:moveTo>
                <a:lnTo>
                  <a:pt x="87097" y="0"/>
                </a:lnTo>
                <a:lnTo>
                  <a:pt x="0" y="57421"/>
                </a:lnTo>
                <a:lnTo>
                  <a:pt x="0" y="117255"/>
                </a:lnTo>
                <a:lnTo>
                  <a:pt x="241266" y="147896"/>
                </a:lnTo>
                <a:lnTo>
                  <a:pt x="365036" y="112913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1833775" y="2314200"/>
            <a:ext cx="54765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◆"/>
              <a:defRPr b="1" i="1">
                <a:solidFill>
                  <a:srgbClr val="FFFFFF"/>
                </a:solidFill>
              </a:defRPr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◇"/>
              <a:defRPr b="1" i="1">
                <a:solidFill>
                  <a:srgbClr val="FFFFFF"/>
                </a:solidFill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  <a:defRPr b="1" i="1">
                <a:solidFill>
                  <a:srgbClr val="FFFFFF"/>
                </a:solidFill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  <a:defRPr b="1" i="1">
                <a:solidFill>
                  <a:srgbClr val="FFFFFF"/>
                </a:solidFill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■"/>
              <a:defRPr b="1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/>
          <p:nvPr/>
        </p:nvSpPr>
        <p:spPr>
          <a:xfrm>
            <a:off x="3593400" y="10861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60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" name="Google Shape;27;p4"/>
          <p:cNvSpPr/>
          <p:nvPr/>
        </p:nvSpPr>
        <p:spPr>
          <a:xfrm>
            <a:off x="4179900" y="1041875"/>
            <a:ext cx="784200" cy="784200"/>
          </a:xfrm>
          <a:prstGeom prst="diamond">
            <a:avLst/>
          </a:prstGeom>
          <a:noFill/>
          <a:ln w="28575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5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31" name="Google Shape;31;p5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2" name="Google Shape;32;p5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3" name="Google Shape;33;p5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34" name="Google Shape;34;p5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35" name="Google Shape;35;p5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36" name="Google Shape;36;p5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◆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◆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◇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6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42" name="Google Shape;42;p6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3" name="Google Shape;43;p6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4" name="Google Shape;44;p6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45" name="Google Shape;45;p6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46" name="Google Shape;46;p6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47" name="Google Shape;47;p6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1"/>
          </p:nvPr>
        </p:nvSpPr>
        <p:spPr>
          <a:xfrm>
            <a:off x="904925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body" idx="2"/>
          </p:nvPr>
        </p:nvSpPr>
        <p:spPr>
          <a:xfrm>
            <a:off x="4679180" y="1495850"/>
            <a:ext cx="3560100" cy="342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◆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◆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◇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-6025" y="0"/>
            <a:ext cx="9168125" cy="5163100"/>
            <a:chOff x="-6025" y="0"/>
            <a:chExt cx="9168125" cy="5163100"/>
          </a:xfrm>
        </p:grpSpPr>
        <p:sp>
          <p:nvSpPr>
            <p:cNvPr id="67" name="Google Shape;67;p8"/>
            <p:cNvSpPr/>
            <p:nvPr/>
          </p:nvSpPr>
          <p:spPr>
            <a:xfrm>
              <a:off x="0" y="0"/>
              <a:ext cx="8552900" cy="1333000"/>
            </a:xfrm>
            <a:custGeom>
              <a:avLst/>
              <a:gdLst/>
              <a:ahLst/>
              <a:cxnLst/>
              <a:rect l="l" t="t" r="r" b="b"/>
              <a:pathLst>
                <a:path w="342116" h="53320" extrusionOk="0">
                  <a:moveTo>
                    <a:pt x="0" y="0"/>
                  </a:moveTo>
                  <a:lnTo>
                    <a:pt x="0" y="53320"/>
                  </a:lnTo>
                  <a:lnTo>
                    <a:pt x="3421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68" name="Google Shape;68;p8"/>
            <p:cNvSpPr/>
            <p:nvPr/>
          </p:nvSpPr>
          <p:spPr>
            <a:xfrm>
              <a:off x="2563450" y="0"/>
              <a:ext cx="6580550" cy="1272675"/>
            </a:xfrm>
            <a:custGeom>
              <a:avLst/>
              <a:gdLst/>
              <a:ahLst/>
              <a:cxnLst/>
              <a:rect l="l" t="t" r="r" b="b"/>
              <a:pathLst>
                <a:path w="263222" h="50907" extrusionOk="0">
                  <a:moveTo>
                    <a:pt x="0" y="0"/>
                  </a:moveTo>
                  <a:lnTo>
                    <a:pt x="217381" y="50907"/>
                  </a:lnTo>
                  <a:lnTo>
                    <a:pt x="263222" y="10133"/>
                  </a:lnTo>
                  <a:lnTo>
                    <a:pt x="263222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69" name="Google Shape;69;p8"/>
            <p:cNvSpPr/>
            <p:nvPr/>
          </p:nvSpPr>
          <p:spPr>
            <a:xfrm>
              <a:off x="-6025" y="2"/>
              <a:ext cx="7298300" cy="1471709"/>
            </a:xfrm>
            <a:custGeom>
              <a:avLst/>
              <a:gdLst/>
              <a:ahLst/>
              <a:cxnLst/>
              <a:rect l="l" t="t" r="r" b="b"/>
              <a:pathLst>
                <a:path w="291932" h="58628" extrusionOk="0">
                  <a:moveTo>
                    <a:pt x="0" y="18578"/>
                  </a:moveTo>
                  <a:lnTo>
                    <a:pt x="241" y="34019"/>
                  </a:lnTo>
                  <a:lnTo>
                    <a:pt x="221482" y="58628"/>
                  </a:lnTo>
                  <a:lnTo>
                    <a:pt x="291932" y="0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  <p:sp>
          <p:nvSpPr>
            <p:cNvPr id="70" name="Google Shape;70;p8"/>
            <p:cNvSpPr/>
            <p:nvPr/>
          </p:nvSpPr>
          <p:spPr>
            <a:xfrm>
              <a:off x="3596100" y="4667000"/>
              <a:ext cx="5090700" cy="476500"/>
            </a:xfrm>
            <a:custGeom>
              <a:avLst/>
              <a:gdLst/>
              <a:ahLst/>
              <a:cxnLst/>
              <a:rect l="l" t="t" r="r" b="b"/>
              <a:pathLst>
                <a:path w="203628" h="19060" extrusionOk="0">
                  <a:moveTo>
                    <a:pt x="0" y="19060"/>
                  </a:moveTo>
                  <a:lnTo>
                    <a:pt x="203628" y="19060"/>
                  </a:lnTo>
                  <a:lnTo>
                    <a:pt x="157305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</p:sp>
        <p:sp>
          <p:nvSpPr>
            <p:cNvPr id="71" name="Google Shape;71;p8"/>
            <p:cNvSpPr/>
            <p:nvPr/>
          </p:nvSpPr>
          <p:spPr>
            <a:xfrm>
              <a:off x="5525000" y="4692625"/>
              <a:ext cx="3637100" cy="470475"/>
            </a:xfrm>
            <a:custGeom>
              <a:avLst/>
              <a:gdLst/>
              <a:ahLst/>
              <a:cxnLst/>
              <a:rect l="l" t="t" r="r" b="b"/>
              <a:pathLst>
                <a:path w="145484" h="18819" extrusionOk="0">
                  <a:moveTo>
                    <a:pt x="145484" y="0"/>
                  </a:moveTo>
                  <a:lnTo>
                    <a:pt x="145484" y="18819"/>
                  </a:lnTo>
                  <a:lnTo>
                    <a:pt x="0" y="18819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</p:sp>
        <p:sp>
          <p:nvSpPr>
            <p:cNvPr id="72" name="Google Shape;72;p8"/>
            <p:cNvSpPr/>
            <p:nvPr/>
          </p:nvSpPr>
          <p:spPr>
            <a:xfrm>
              <a:off x="7521475" y="4023125"/>
              <a:ext cx="1634600" cy="1139975"/>
            </a:xfrm>
            <a:custGeom>
              <a:avLst/>
              <a:gdLst/>
              <a:ahLst/>
              <a:cxnLst/>
              <a:rect l="l" t="t" r="r" b="b"/>
              <a:pathLst>
                <a:path w="65384" h="45599" extrusionOk="0">
                  <a:moveTo>
                    <a:pt x="65384" y="27022"/>
                  </a:moveTo>
                  <a:lnTo>
                    <a:pt x="65384" y="0"/>
                  </a:lnTo>
                  <a:lnTo>
                    <a:pt x="0" y="45599"/>
                  </a:lnTo>
                  <a:close/>
                </a:path>
              </a:pathLst>
            </a:custGeom>
            <a:solidFill>
              <a:srgbClr val="ABE33F">
                <a:alpha val="81150"/>
              </a:srgbClr>
            </a:solidFill>
            <a:ln>
              <a:noFill/>
            </a:ln>
          </p:spPr>
        </p:sp>
      </p:grpSp>
      <p:sp>
        <p:nvSpPr>
          <p:cNvPr id="73" name="Google Shape;73;p8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8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l" t="t" r="r" b="b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7" name="Google Shape;77;p9"/>
          <p:cNvSpPr/>
          <p:nvPr/>
        </p:nvSpPr>
        <p:spPr>
          <a:xfrm>
            <a:off x="-6025" y="2"/>
            <a:ext cx="4445394" cy="1085644"/>
          </a:xfrm>
          <a:custGeom>
            <a:avLst/>
            <a:gdLst/>
            <a:ahLst/>
            <a:cxnLst/>
            <a:rect l="l" t="t" r="r" b="b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78" name="Google Shape;78;p9"/>
          <p:cNvSpPr/>
          <p:nvPr/>
        </p:nvSpPr>
        <p:spPr>
          <a:xfrm>
            <a:off x="6375475" y="4745747"/>
            <a:ext cx="2548913" cy="400879"/>
          </a:xfrm>
          <a:custGeom>
            <a:avLst/>
            <a:gdLst/>
            <a:ahLst/>
            <a:cxnLst/>
            <a:rect l="l" t="t" r="r" b="b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79" name="Google Shape;79;p9"/>
          <p:cNvSpPr/>
          <p:nvPr/>
        </p:nvSpPr>
        <p:spPr>
          <a:xfrm>
            <a:off x="7341180" y="4767304"/>
            <a:ext cx="1821096" cy="395811"/>
          </a:xfrm>
          <a:custGeom>
            <a:avLst/>
            <a:gdLst/>
            <a:ahLst/>
            <a:cxnLst/>
            <a:rect l="l" t="t" r="r" b="b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0" name="Google Shape;80;p9"/>
          <p:cNvSpPr/>
          <p:nvPr/>
        </p:nvSpPr>
        <p:spPr>
          <a:xfrm>
            <a:off x="8340717" y="4204075"/>
            <a:ext cx="818444" cy="959061"/>
          </a:xfrm>
          <a:custGeom>
            <a:avLst/>
            <a:gdLst/>
            <a:ahLst/>
            <a:cxnLst/>
            <a:rect l="l" t="t" r="r" b="b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1" name="Google Shape;81;p9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l" t="t" r="r" b="b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-2355" y="0"/>
            <a:ext cx="5209571" cy="983354"/>
          </a:xfrm>
          <a:custGeom>
            <a:avLst/>
            <a:gdLst/>
            <a:ahLst/>
            <a:cxnLst/>
            <a:rect l="l" t="t" r="r" b="b"/>
            <a:pathLst>
              <a:path w="342116" h="53320" extrusionOk="0">
                <a:moveTo>
                  <a:pt x="0" y="0"/>
                </a:moveTo>
                <a:lnTo>
                  <a:pt x="0" y="53320"/>
                </a:lnTo>
                <a:lnTo>
                  <a:pt x="342116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6" name="Google Shape;86;p10"/>
          <p:cNvSpPr/>
          <p:nvPr/>
        </p:nvSpPr>
        <p:spPr>
          <a:xfrm>
            <a:off x="-6025" y="2"/>
            <a:ext cx="4445394" cy="1085644"/>
          </a:xfrm>
          <a:custGeom>
            <a:avLst/>
            <a:gdLst/>
            <a:ahLst/>
            <a:cxnLst/>
            <a:rect l="l" t="t" r="r" b="b"/>
            <a:pathLst>
              <a:path w="291932" h="58628" extrusionOk="0">
                <a:moveTo>
                  <a:pt x="0" y="18578"/>
                </a:moveTo>
                <a:lnTo>
                  <a:pt x="241" y="34019"/>
                </a:lnTo>
                <a:lnTo>
                  <a:pt x="221482" y="58628"/>
                </a:lnTo>
                <a:lnTo>
                  <a:pt x="291932" y="0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87" name="Google Shape;87;p10"/>
          <p:cNvSpPr/>
          <p:nvPr/>
        </p:nvSpPr>
        <p:spPr>
          <a:xfrm>
            <a:off x="6375475" y="4745747"/>
            <a:ext cx="2548913" cy="400879"/>
          </a:xfrm>
          <a:custGeom>
            <a:avLst/>
            <a:gdLst/>
            <a:ahLst/>
            <a:cxnLst/>
            <a:rect l="l" t="t" r="r" b="b"/>
            <a:pathLst>
              <a:path w="203628" h="19060" extrusionOk="0">
                <a:moveTo>
                  <a:pt x="0" y="19060"/>
                </a:moveTo>
                <a:lnTo>
                  <a:pt x="203628" y="19060"/>
                </a:lnTo>
                <a:lnTo>
                  <a:pt x="157305" y="0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</p:sp>
      <p:sp>
        <p:nvSpPr>
          <p:cNvPr id="88" name="Google Shape;88;p10"/>
          <p:cNvSpPr/>
          <p:nvPr/>
        </p:nvSpPr>
        <p:spPr>
          <a:xfrm>
            <a:off x="7341180" y="4767304"/>
            <a:ext cx="1821096" cy="395811"/>
          </a:xfrm>
          <a:custGeom>
            <a:avLst/>
            <a:gdLst/>
            <a:ahLst/>
            <a:cxnLst/>
            <a:rect l="l" t="t" r="r" b="b"/>
            <a:pathLst>
              <a:path w="145484" h="18819" extrusionOk="0">
                <a:moveTo>
                  <a:pt x="145484" y="0"/>
                </a:moveTo>
                <a:lnTo>
                  <a:pt x="145484" y="18819"/>
                </a:lnTo>
                <a:lnTo>
                  <a:pt x="0" y="18819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89" name="Google Shape;89;p10"/>
          <p:cNvSpPr/>
          <p:nvPr/>
        </p:nvSpPr>
        <p:spPr>
          <a:xfrm>
            <a:off x="8340717" y="4204075"/>
            <a:ext cx="818444" cy="959061"/>
          </a:xfrm>
          <a:custGeom>
            <a:avLst/>
            <a:gdLst/>
            <a:ahLst/>
            <a:cxnLst/>
            <a:rect l="l" t="t" r="r" b="b"/>
            <a:pathLst>
              <a:path w="65384" h="45599" extrusionOk="0">
                <a:moveTo>
                  <a:pt x="65384" y="27022"/>
                </a:moveTo>
                <a:lnTo>
                  <a:pt x="65384" y="0"/>
                </a:lnTo>
                <a:lnTo>
                  <a:pt x="0" y="45599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sp>
        <p:nvSpPr>
          <p:cNvPr id="90" name="Google Shape;90;p10"/>
          <p:cNvSpPr/>
          <p:nvPr/>
        </p:nvSpPr>
        <p:spPr>
          <a:xfrm>
            <a:off x="1559025" y="-6025"/>
            <a:ext cx="4116775" cy="944875"/>
          </a:xfrm>
          <a:custGeom>
            <a:avLst/>
            <a:gdLst/>
            <a:ahLst/>
            <a:cxnLst/>
            <a:rect l="l" t="t" r="r" b="b"/>
            <a:pathLst>
              <a:path w="164671" h="37795" extrusionOk="0">
                <a:moveTo>
                  <a:pt x="0" y="241"/>
                </a:moveTo>
                <a:lnTo>
                  <a:pt x="132407" y="37795"/>
                </a:lnTo>
                <a:lnTo>
                  <a:pt x="164671" y="0"/>
                </a:lnTo>
                <a:lnTo>
                  <a:pt x="160329" y="241"/>
                </a:lnTo>
                <a:close/>
              </a:path>
            </a:pathLst>
          </a:custGeom>
          <a:solidFill>
            <a:srgbClr val="00AE9D">
              <a:alpha val="83460"/>
            </a:srgbClr>
          </a:solidFill>
          <a:ln>
            <a:noFill/>
          </a:ln>
        </p:spPr>
      </p:sp>
      <p:sp>
        <p:nvSpPr>
          <p:cNvPr id="91" name="Google Shape;91;p10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body" idx="1"/>
          </p:nvPr>
        </p:nvSpPr>
        <p:spPr>
          <a:xfrm>
            <a:off x="886650" y="1598408"/>
            <a:ext cx="7370700" cy="332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◆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BE33F"/>
              </a:buClr>
              <a:buSzPts val="2400"/>
              <a:buFont typeface="Karla"/>
              <a:buChar char="◇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●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○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004C52"/>
              </a:buClr>
              <a:buSzPts val="2400"/>
              <a:buFont typeface="Karla"/>
              <a:buChar char="■"/>
              <a:defRPr sz="2400">
                <a:solidFill>
                  <a:srgbClr val="004C52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886650" y="398400"/>
            <a:ext cx="7370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aleway"/>
              <a:buNone/>
              <a:defRPr sz="24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2712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>
              <a:buNone/>
              <a:defRPr sz="1200"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7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1.png"/><Relationship Id="rId3" Type="http://schemas.openxmlformats.org/officeDocument/2006/relationships/image" Target="../media/image24.png"/><Relationship Id="rId7" Type="http://schemas.openxmlformats.org/officeDocument/2006/relationships/image" Target="../media/image17.png"/><Relationship Id="rId12" Type="http://schemas.openxmlformats.org/officeDocument/2006/relationships/image" Target="../media/image12.png"/><Relationship Id="rId17" Type="http://schemas.openxmlformats.org/officeDocument/2006/relationships/image" Target="../media/image35.png"/><Relationship Id="rId2" Type="http://schemas.openxmlformats.org/officeDocument/2006/relationships/image" Target="../media/image23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0.png"/><Relationship Id="rId5" Type="http://schemas.openxmlformats.org/officeDocument/2006/relationships/image" Target="../media/image26.png"/><Relationship Id="rId15" Type="http://schemas.openxmlformats.org/officeDocument/2006/relationships/image" Target="../media/image33.png"/><Relationship Id="rId10" Type="http://schemas.openxmlformats.org/officeDocument/2006/relationships/image" Target="../media/image1.png"/><Relationship Id="rId4" Type="http://schemas.openxmlformats.org/officeDocument/2006/relationships/image" Target="../media/image25.gif"/><Relationship Id="rId9" Type="http://schemas.openxmlformats.org/officeDocument/2006/relationships/image" Target="../media/image29.png"/><Relationship Id="rId1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4994" y="319352"/>
            <a:ext cx="7370700" cy="857400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004C52"/>
                </a:solidFill>
                <a:sym typeface="Karla"/>
              </a:rPr>
              <a:t>BANDTEC – DIGITAL SCHOOL – GERAÇÃO FUTURA </a:t>
            </a:r>
            <a:br>
              <a:rPr lang="pt-BR" dirty="0">
                <a:solidFill>
                  <a:srgbClr val="004C52"/>
                </a:solidFill>
                <a:sym typeface="Karla"/>
              </a:rPr>
            </a:br>
            <a:r>
              <a:rPr lang="pt-BR" dirty="0">
                <a:solidFill>
                  <a:srgbClr val="004C52"/>
                </a:solidFill>
                <a:sym typeface="Karla"/>
              </a:rPr>
              <a:t>CURSO DE TECNOLOGIA EM ANÁLISE E DESENVOLVIMENTO DE SISTEMAS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2"/>
          </p:nvPr>
        </p:nvSpPr>
        <p:spPr>
          <a:xfrm>
            <a:off x="3845603" y="2193297"/>
            <a:ext cx="3895624" cy="3109485"/>
          </a:xfrm>
        </p:spPr>
        <p:txBody>
          <a:bodyPr/>
          <a:lstStyle/>
          <a:p>
            <a:pPr marL="114300" indent="0">
              <a:spcBef>
                <a:spcPts val="0"/>
              </a:spcBef>
              <a:buClr>
                <a:srgbClr val="FFFFFF"/>
              </a:buClr>
              <a:buSzPts val="2400"/>
              <a:buNone/>
            </a:pPr>
            <a:r>
              <a:rPr lang="pt-BR" sz="2000" b="1" u="sng" dirty="0">
                <a:latin typeface="Raleway"/>
                <a:ea typeface="Raleway"/>
                <a:cs typeface="Raleway"/>
                <a:sym typeface="Raleway"/>
              </a:rPr>
              <a:t>NOME DOS AUTORES</a:t>
            </a:r>
            <a:r>
              <a:rPr lang="pt-BR" sz="2000" b="1" u="sng" dirty="0" smtClean="0">
                <a:latin typeface="Raleway"/>
                <a:ea typeface="Raleway"/>
                <a:cs typeface="Raleway"/>
                <a:sym typeface="Raleway"/>
              </a:rPr>
              <a:t>:</a:t>
            </a:r>
          </a:p>
          <a:p>
            <a:pPr marL="114300" indent="0" algn="ctr">
              <a:spcBef>
                <a:spcPts val="0"/>
              </a:spcBef>
              <a:buClr>
                <a:srgbClr val="FFFFFF"/>
              </a:buClr>
              <a:buSzPts val="2400"/>
              <a:buNone/>
            </a:pP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spcBef>
                <a:spcPts val="0"/>
              </a:spcBef>
              <a:buClr>
                <a:srgbClr val="6BBE06"/>
              </a:buClr>
              <a:buSzPct val="100000"/>
              <a:buFont typeface="Raleway" panose="020B0604020202020204" charset="0"/>
              <a:buChar char="♦"/>
            </a:pPr>
            <a:r>
              <a:rPr lang="pt-BR" sz="2000" b="1" dirty="0">
                <a:latin typeface="Raleway"/>
                <a:ea typeface="Raleway"/>
                <a:cs typeface="Raleway"/>
                <a:sym typeface="Raleway"/>
              </a:rPr>
              <a:t>Alan N</a:t>
            </a:r>
            <a:r>
              <a:rPr lang="pt-BR" sz="2000" b="1" dirty="0" smtClean="0">
                <a:latin typeface="Raleway"/>
                <a:ea typeface="Raleway"/>
                <a:cs typeface="Raleway"/>
                <a:sym typeface="Raleway"/>
              </a:rPr>
              <a:t>onato </a:t>
            </a: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spcBef>
                <a:spcPts val="0"/>
              </a:spcBef>
              <a:buClr>
                <a:srgbClr val="6BBE06"/>
              </a:buClr>
              <a:buSzPct val="100000"/>
              <a:buFont typeface="Raleway" panose="020B0604020202020204" charset="0"/>
              <a:buChar char="♦"/>
            </a:pPr>
            <a:r>
              <a:rPr lang="pt-BR" sz="2000" b="1" dirty="0" smtClean="0">
                <a:latin typeface="Raleway"/>
                <a:ea typeface="Raleway"/>
                <a:cs typeface="Raleway"/>
                <a:sym typeface="Raleway"/>
              </a:rPr>
              <a:t>Augusto Ferreira </a:t>
            </a: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spcBef>
                <a:spcPts val="0"/>
              </a:spcBef>
              <a:buClr>
                <a:srgbClr val="6BBE06"/>
              </a:buClr>
              <a:buSzPts val="2400"/>
              <a:buFont typeface="Raleway" panose="020B0604020202020204" charset="0"/>
              <a:buChar char="♦"/>
            </a:pPr>
            <a:r>
              <a:rPr lang="pt-BR" sz="2000" b="1" dirty="0" err="1" smtClean="0">
                <a:latin typeface="Raleway"/>
                <a:ea typeface="Raleway"/>
                <a:cs typeface="Raleway"/>
                <a:sym typeface="Raleway"/>
              </a:rPr>
              <a:t>Cristielen</a:t>
            </a:r>
            <a:r>
              <a:rPr lang="pt-BR" sz="2000" b="1" dirty="0" smtClean="0">
                <a:latin typeface="Raleway"/>
                <a:ea typeface="Raleway"/>
                <a:cs typeface="Raleway"/>
                <a:sym typeface="Raleway"/>
              </a:rPr>
              <a:t> Oliveira </a:t>
            </a: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spcBef>
                <a:spcPts val="0"/>
              </a:spcBef>
              <a:buClr>
                <a:srgbClr val="6BBE06"/>
              </a:buClr>
              <a:buSzPts val="2400"/>
              <a:buFont typeface="Raleway" panose="020B0604020202020204" charset="0"/>
              <a:buChar char="♦"/>
            </a:pPr>
            <a:r>
              <a:rPr lang="pt-BR" sz="2000" b="1" dirty="0">
                <a:latin typeface="Raleway"/>
                <a:ea typeface="Raleway"/>
                <a:cs typeface="Raleway"/>
                <a:sym typeface="Raleway"/>
              </a:rPr>
              <a:t>Gabriela </a:t>
            </a:r>
            <a:r>
              <a:rPr lang="pt-BR" sz="2000" b="1" dirty="0" smtClean="0">
                <a:latin typeface="Raleway"/>
                <a:ea typeface="Raleway"/>
                <a:cs typeface="Raleway"/>
                <a:sym typeface="Raleway"/>
              </a:rPr>
              <a:t>Matos </a:t>
            </a: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pPr algn="just">
              <a:spcBef>
                <a:spcPts val="0"/>
              </a:spcBef>
              <a:buClr>
                <a:srgbClr val="6BBE06"/>
              </a:buClr>
              <a:buSzPts val="2400"/>
              <a:buFont typeface="Raleway" panose="020B0604020202020204" charset="0"/>
              <a:buChar char="♦"/>
            </a:pPr>
            <a:r>
              <a:rPr lang="pt-BR" sz="2000" b="1" dirty="0">
                <a:latin typeface="Raleway"/>
                <a:ea typeface="Raleway"/>
                <a:cs typeface="Raleway"/>
                <a:sym typeface="Raleway"/>
              </a:rPr>
              <a:t>Matheus </a:t>
            </a:r>
            <a:r>
              <a:rPr lang="pt-BR" sz="2000" b="1" dirty="0" err="1" smtClean="0">
                <a:latin typeface="Raleway"/>
                <a:ea typeface="Raleway"/>
                <a:cs typeface="Raleway"/>
                <a:sym typeface="Raleway"/>
              </a:rPr>
              <a:t>Boré</a:t>
            </a:r>
            <a:r>
              <a:rPr lang="pt-BR" sz="2000" b="1" dirty="0" smtClean="0">
                <a:latin typeface="Raleway"/>
                <a:ea typeface="Raleway"/>
                <a:cs typeface="Raleway"/>
                <a:sym typeface="Raleway"/>
              </a:rPr>
              <a:t> </a:t>
            </a:r>
            <a:endParaRPr lang="pt-BR" sz="2000" b="1" dirty="0">
              <a:latin typeface="Raleway"/>
              <a:ea typeface="Raleway"/>
              <a:cs typeface="Raleway"/>
              <a:sym typeface="Raleway"/>
            </a:endParaRPr>
          </a:p>
          <a:p>
            <a:endParaRPr lang="pt-BR" sz="2400" b="1" dirty="0">
              <a:latin typeface="Microsoft Himalaya" panose="01010100010101010101" pitchFamily="2" charset="0"/>
              <a:ea typeface="Microsoft Himalaya" panose="01010100010101010101" pitchFamily="2" charset="0"/>
              <a:cs typeface="Microsoft Himalaya" panose="01010100010101010101" pitchFamily="2" charset="0"/>
              <a:sym typeface="Raleway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</a:t>
            </a:fld>
            <a:endParaRPr lang="pt-BR"/>
          </a:p>
        </p:txBody>
      </p:sp>
      <p:grpSp>
        <p:nvGrpSpPr>
          <p:cNvPr id="21" name="Agrupar 20"/>
          <p:cNvGrpSpPr/>
          <p:nvPr/>
        </p:nvGrpSpPr>
        <p:grpSpPr>
          <a:xfrm>
            <a:off x="489950" y="1699136"/>
            <a:ext cx="3104708" cy="3050715"/>
            <a:chOff x="2309907" y="392009"/>
            <a:chExt cx="4549913" cy="4554642"/>
          </a:xfrm>
        </p:grpSpPr>
        <p:sp>
          <p:nvSpPr>
            <p:cNvPr id="22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4" name="Agrupar 23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6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6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7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4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8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2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9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0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5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098" name="Picture 2" descr="Resultado de imagem para BANDT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314" y="3595822"/>
            <a:ext cx="1386284" cy="5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9552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/>
          </a:p>
        </p:txBody>
      </p:sp>
      <p:sp>
        <p:nvSpPr>
          <p:cNvPr id="7" name="Título 1"/>
          <p:cNvSpPr txBox="1">
            <a:spLocks/>
          </p:cNvSpPr>
          <p:nvPr/>
        </p:nvSpPr>
        <p:spPr>
          <a:xfrm>
            <a:off x="5410049" y="106017"/>
            <a:ext cx="3733951" cy="78167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SPRINT BACKLOG</a:t>
            </a:r>
            <a:endParaRPr lang="pt-BR" sz="28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5" name="Agrupar 4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6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" name="Agrupar 7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1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23" name="CaixaDeTexto 22"/>
          <p:cNvSpPr txBox="1"/>
          <p:nvPr/>
        </p:nvSpPr>
        <p:spPr>
          <a:xfrm>
            <a:off x="2992580" y="2190838"/>
            <a:ext cx="35536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 smtClean="0">
                <a:solidFill>
                  <a:srgbClr val="FF0000"/>
                </a:solidFill>
              </a:rPr>
              <a:t>PREENCHER</a:t>
            </a:r>
            <a:endParaRPr lang="pt-BR" sz="4000" dirty="0">
              <a:solidFill>
                <a:srgbClr val="FF0000"/>
              </a:solidFill>
            </a:endParaRPr>
          </a:p>
        </p:txBody>
      </p:sp>
      <p:graphicFrame>
        <p:nvGraphicFramePr>
          <p:cNvPr id="2" name="Tabe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997938"/>
              </p:ext>
            </p:extLst>
          </p:nvPr>
        </p:nvGraphicFramePr>
        <p:xfrm>
          <a:off x="1315832" y="610578"/>
          <a:ext cx="6248752" cy="42703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62188">
                  <a:extLst>
                    <a:ext uri="{9D8B030D-6E8A-4147-A177-3AD203B41FA5}">
                      <a16:colId xmlns:a16="http://schemas.microsoft.com/office/drawing/2014/main" val="993312034"/>
                    </a:ext>
                  </a:extLst>
                </a:gridCol>
                <a:gridCol w="1562188">
                  <a:extLst>
                    <a:ext uri="{9D8B030D-6E8A-4147-A177-3AD203B41FA5}">
                      <a16:colId xmlns:a16="http://schemas.microsoft.com/office/drawing/2014/main" val="2862233639"/>
                    </a:ext>
                  </a:extLst>
                </a:gridCol>
                <a:gridCol w="1562188">
                  <a:extLst>
                    <a:ext uri="{9D8B030D-6E8A-4147-A177-3AD203B41FA5}">
                      <a16:colId xmlns:a16="http://schemas.microsoft.com/office/drawing/2014/main" val="2524511077"/>
                    </a:ext>
                  </a:extLst>
                </a:gridCol>
                <a:gridCol w="1562188">
                  <a:extLst>
                    <a:ext uri="{9D8B030D-6E8A-4147-A177-3AD203B41FA5}">
                      <a16:colId xmlns:a16="http://schemas.microsoft.com/office/drawing/2014/main" val="534892832"/>
                    </a:ext>
                  </a:extLst>
                </a:gridCol>
              </a:tblGrid>
              <a:tr h="473093"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NOME DA TAREFA</a:t>
                      </a:r>
                      <a:endParaRPr lang="pt-BR" sz="1400" b="1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PRIORIDADE</a:t>
                      </a:r>
                      <a:endParaRPr lang="pt-BR" sz="1400" b="1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STATUS</a:t>
                      </a:r>
                      <a:endParaRPr lang="pt-BR" sz="1400" b="1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ATRIBUÍDO A:</a:t>
                      </a:r>
                      <a:endParaRPr lang="pt-BR" sz="1400" b="1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5037703"/>
                  </a:ext>
                </a:extLst>
              </a:tr>
              <a:tr h="359159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Tela de cadastro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err="1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Cristielen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88765"/>
                  </a:ext>
                </a:extLst>
              </a:tr>
              <a:tr h="247184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Tela de </a:t>
                      </a:r>
                      <a:r>
                        <a:rPr lang="pt-BR" sz="1000" b="0" i="0" u="none" strike="noStrike" cap="none" dirty="0" err="1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login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err="1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Cristielen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255739"/>
                  </a:ext>
                </a:extLst>
              </a:tr>
              <a:tr h="359159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Relatório dos dados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Média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Em progresso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Matheus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0394802"/>
                  </a:ext>
                </a:extLst>
              </a:tr>
              <a:tr h="361777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Montagem do </a:t>
                      </a:r>
                      <a:r>
                        <a:rPr lang="pt-BR" sz="1000" b="0" i="0" u="none" strike="noStrike" cap="none" dirty="0" err="1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arduíno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Todos</a:t>
                      </a:r>
                      <a:r>
                        <a:rPr lang="pt-BR" sz="1000" b="0" i="0" u="none" strike="noStrike" cap="none" baseline="0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os membros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491143"/>
                  </a:ext>
                </a:extLst>
              </a:tr>
              <a:tr h="361777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Tela inicial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Média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err="1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Cristielen</a:t>
                      </a:r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/</a:t>
                      </a:r>
                    </a:p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Matheus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0314179"/>
                  </a:ext>
                </a:extLst>
              </a:tr>
              <a:tr h="500922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Relatórios te temperatura e umidade 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Média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Não iniciada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Augusto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9890991"/>
                  </a:ext>
                </a:extLst>
              </a:tr>
              <a:tr h="361777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Criar e</a:t>
                      </a:r>
                      <a:r>
                        <a:rPr lang="pt-BR" sz="1000" b="0" i="0" u="none" strike="noStrike" cap="none" baseline="0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administrar</a:t>
                      </a:r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tabelas BD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Alan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2415398"/>
                  </a:ext>
                </a:extLst>
              </a:tr>
              <a:tr h="361777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Diagramas de</a:t>
                      </a:r>
                      <a:r>
                        <a:rPr lang="pt-BR" sz="1000" b="0" i="0" u="none" strike="noStrike" cap="none" baseline="0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</a:t>
                      </a:r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processos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Gabriela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20114"/>
                  </a:ext>
                </a:extLst>
              </a:tr>
              <a:tr h="291312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Página</a:t>
                      </a:r>
                      <a:r>
                        <a:rPr lang="pt-BR" sz="1000" b="0" i="0" u="none" strike="noStrike" cap="none" baseline="0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do usuário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Matheus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2521610"/>
                  </a:ext>
                </a:extLst>
              </a:tr>
              <a:tr h="361777"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Alerta</a:t>
                      </a:r>
                      <a:r>
                        <a:rPr lang="pt-BR" sz="1000" b="0" i="0" u="none" strike="noStrike" cap="none" baseline="0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de anormalidades.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Alta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Completa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0" i="0" u="none" strike="noStrike" cap="none" dirty="0" smtClean="0">
                          <a:solidFill>
                            <a:srgbClr val="004C52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Matheus</a:t>
                      </a:r>
                      <a:endParaRPr lang="pt-BR" sz="1000" b="0" i="0" u="none" strike="noStrike" cap="none" dirty="0">
                        <a:solidFill>
                          <a:srgbClr val="004C52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E3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280257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0" y="86139"/>
            <a:ext cx="9144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REQUISITOS</a:t>
            </a:r>
            <a:endParaRPr lang="pt-BR" sz="4000" dirty="0">
              <a:solidFill>
                <a:schemeClr val="bg1"/>
              </a:solidFill>
            </a:endParaRPr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/>
          </a:p>
        </p:txBody>
      </p:sp>
      <p:graphicFrame>
        <p:nvGraphicFramePr>
          <p:cNvPr id="5" name="Tabe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281798"/>
              </p:ext>
            </p:extLst>
          </p:nvPr>
        </p:nvGraphicFramePr>
        <p:xfrm>
          <a:off x="1375173" y="845088"/>
          <a:ext cx="6065922" cy="399858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3032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329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15204"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REQUISITOS</a:t>
                      </a:r>
                      <a:r>
                        <a:rPr lang="pt-BR" sz="900" b="1" i="0" u="none" strike="noStrike" cap="none" baseline="0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FUNCIONAIS</a:t>
                      </a:r>
                      <a:endParaRPr lang="pt-BR" sz="900" b="1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900" b="1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REQUISITOS</a:t>
                      </a:r>
                      <a:r>
                        <a:rPr lang="pt-BR" sz="900" b="1" i="0" u="none" strike="noStrike" cap="none" baseline="0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NÃO FUNCIONAIS</a:t>
                      </a:r>
                      <a:endParaRPr lang="pt-BR" sz="900" b="1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649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sistema terá uma interface web.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sistema deverá usar uma placa de </a:t>
                      </a:r>
                      <a:r>
                        <a:rPr lang="pt-BR" sz="800" b="0" i="0" u="none" strike="noStrike" cap="none" dirty="0" err="1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Arduino</a:t>
                      </a:r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.(Essencial)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Tela de cadastro.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 placa  </a:t>
                      </a:r>
                      <a:r>
                        <a:rPr lang="pt-BR" sz="800" b="0" i="0" u="none" strike="noStrike" cap="none" dirty="0" err="1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Arduino</a:t>
                      </a:r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deve usar um sensor para medir a temperatura.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Tela de </a:t>
                      </a:r>
                      <a:r>
                        <a:rPr lang="pt-BR" sz="800" b="0" i="0" u="none" strike="noStrike" cap="none" dirty="0" err="1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login</a:t>
                      </a:r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. (Essencial)</a:t>
                      </a:r>
                    </a:p>
                    <a:p>
                      <a:pPr algn="ctr"/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cliente deve adquirir uma estufa da nossa empresa parceira.(importante)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649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Ler a temperatura e umidade ambiente/estufa.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cliente deve ter internet via </a:t>
                      </a:r>
                      <a:r>
                        <a:rPr lang="pt-BR" sz="800" b="0" i="0" u="none" strike="noStrike" cap="none" dirty="0" err="1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wifi</a:t>
                      </a:r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.(Essencial)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sistema  permite o monitoramento da estufa em tempo real.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3488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Help </a:t>
                      </a:r>
                      <a:r>
                        <a:rPr lang="pt-BR" sz="800" b="0" i="0" u="none" strike="noStrike" cap="none" dirty="0" err="1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desk</a:t>
                      </a:r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/suporte. (Essencial)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13207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O sistema</a:t>
                      </a:r>
                      <a:r>
                        <a:rPr lang="pt-BR" sz="800" b="0" i="0" u="none" strike="noStrike" cap="none" baseline="0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deve gerar relatórios te temperatura e umidade (importante)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5764">
                <a:tc>
                  <a:txBody>
                    <a:bodyPr/>
                    <a:lstStyle/>
                    <a:p>
                      <a:pPr algn="ctr"/>
                      <a:r>
                        <a:rPr lang="pt-BR" sz="800" b="0" i="0" u="none" strike="noStrike" cap="none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Tabela com a temperatura</a:t>
                      </a:r>
                      <a:r>
                        <a:rPr lang="pt-BR" sz="800" b="0" i="0" u="none" strike="noStrike" cap="none" baseline="0" dirty="0" smtClean="0">
                          <a:solidFill>
                            <a:schemeClr val="bg1"/>
                          </a:solidFill>
                          <a:latin typeface="Raleway"/>
                          <a:ea typeface="Raleway"/>
                          <a:cs typeface="Raleway"/>
                          <a:sym typeface="Arial"/>
                        </a:rPr>
                        <a:t> adequada em que os  possíveis cultivos devem ser mantidos.(Desejável)</a:t>
                      </a:r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800" b="0" i="0" u="none" strike="noStrike" cap="none" dirty="0">
                        <a:solidFill>
                          <a:schemeClr val="bg1"/>
                        </a:solidFill>
                        <a:latin typeface="Raleway"/>
                        <a:ea typeface="Raleway"/>
                        <a:cs typeface="Raleway"/>
                        <a:sym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6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3769898"/>
                  </a:ext>
                </a:extLst>
              </a:tr>
            </a:tbl>
          </a:graphicData>
        </a:graphic>
      </p:graphicFrame>
      <p:grpSp>
        <p:nvGrpSpPr>
          <p:cNvPr id="6" name="Agrupar 5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7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" name="Agrupar 7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1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246000"/>
            <a:ext cx="9144000" cy="857400"/>
          </a:xfrm>
        </p:spPr>
        <p:txBody>
          <a:bodyPr/>
          <a:lstStyle/>
          <a:p>
            <a:pPr algn="ctr"/>
            <a:r>
              <a:rPr lang="pt-BR" sz="4000" dirty="0" smtClean="0">
                <a:solidFill>
                  <a:schemeClr val="bg1"/>
                </a:solidFill>
              </a:rPr>
              <a:t>RISCOS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pt-BR"/>
          </a:p>
        </p:txBody>
      </p:sp>
      <p:graphicFrame>
        <p:nvGraphicFramePr>
          <p:cNvPr id="4" name="Tabe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565133"/>
              </p:ext>
            </p:extLst>
          </p:nvPr>
        </p:nvGraphicFramePr>
        <p:xfrm>
          <a:off x="1524000" y="976742"/>
          <a:ext cx="6096000" cy="3773110"/>
        </p:xfrm>
        <a:graphic>
          <a:graphicData uri="http://schemas.openxmlformats.org/drawingml/2006/table">
            <a:tbl>
              <a:tblPr/>
              <a:tblGrid>
                <a:gridCol w="4773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049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733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55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48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530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#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RISCOS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PROBABILIDADE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IMPACTO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FATOR DE RISCO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AÇÃO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1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COMO?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Turn-over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Pouco 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Redistribuição das atividades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Falta de conhecimento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Estudar as tecnologias presentes no projeto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404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Ferramenta nova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Estudar a ferramenta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Integração com novas ferramentas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Estudar como integrar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619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Prazo super-estimado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Evitar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Usando metodologia ágil, e entregando os sprints nas correspondentes datas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Produtividade da equipe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Médio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Evitar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Focar em produzir semanalmente os sprints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809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Atraso em entregas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Alto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Evitar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Não procrastinando tarefas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Variação de preços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Pouco 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Baixo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Ajustando o preço, sem perder lucros, para combater a concorrência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92144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Pouco conteúdo sobre cultivo indoor</a:t>
                      </a:r>
                    </a:p>
                  </a:txBody>
                  <a:tcPr marL="7458" marR="7458" marT="745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Provável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Médio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>
                          <a:solidFill>
                            <a:srgbClr val="FFFFFF"/>
                          </a:solidFill>
                          <a:latin typeface="Calibri"/>
                        </a:rPr>
                        <a:t>Mitigar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900" b="0" i="0" u="none" strike="noStrike" dirty="0">
                          <a:solidFill>
                            <a:srgbClr val="FFFFFF"/>
                          </a:solidFill>
                          <a:latin typeface="Calibri"/>
                        </a:rPr>
                        <a:t>Procurar outras fontes de conhecimento relacionada a área</a:t>
                      </a:r>
                    </a:p>
                  </a:txBody>
                  <a:tcPr marL="7458" marR="7458" marT="74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6A7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smtClean="0"/>
              <a:t>DESENVOLVIMENTO DO PROJETO</a:t>
            </a:r>
            <a:endParaRPr dirty="0"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/>
          </a:p>
        </p:txBody>
      </p:sp>
      <p:grpSp>
        <p:nvGrpSpPr>
          <p:cNvPr id="4" name="Agrupar 3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5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" name="Agrupar 5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7" name="Agrupar 6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9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1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3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8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88654" y="398400"/>
            <a:ext cx="7370700" cy="857400"/>
          </a:xfrm>
        </p:spPr>
        <p:txBody>
          <a:bodyPr/>
          <a:lstStyle/>
          <a:p>
            <a:pPr algn="ctr"/>
            <a:r>
              <a:rPr lang="pt-BR" sz="4000" dirty="0" smtClean="0">
                <a:solidFill>
                  <a:schemeClr val="bg1"/>
                </a:solidFill>
                <a:sym typeface="Arial"/>
              </a:rPr>
              <a:t>APLICAÇÃO</a:t>
            </a:r>
            <a:endParaRPr lang="pt-BR" sz="4000" dirty="0">
              <a:solidFill>
                <a:schemeClr val="bg1"/>
              </a:solidFill>
              <a:sym typeface="Arial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pt-BR"/>
          </a:p>
        </p:txBody>
      </p:sp>
      <p:grpSp>
        <p:nvGrpSpPr>
          <p:cNvPr id="26" name="Agrupar 25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27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8" name="Agrupar 27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9" name="Agrupar 28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31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41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2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2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9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0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3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7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4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5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30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64" name="Imagem 63" descr="dht11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68" b="96434" l="4064" r="99602">
                        <a14:foregroundMark x1="22151" y1="41369" x2="22151" y2="41369"/>
                        <a14:foregroundMark x1="14422" y1="21826" x2="58327" y2="78174"/>
                        <a14:foregroundMark x1="7649" y1="5421" x2="53785" y2="5991"/>
                        <a14:foregroundMark x1="3267" y1="21541" x2="11713" y2="24251"/>
                        <a14:foregroundMark x1="72430" y1="7418" x2="72430" y2="7418"/>
                        <a14:foregroundMark x1="71633" y1="4708" x2="72191" y2="81883"/>
                        <a14:foregroundMark x1="71633" y1="5706" x2="99283" y2="4708"/>
                        <a14:foregroundMark x1="98566" y1="5706" x2="99124" y2="82168"/>
                        <a14:foregroundMark x1="79363" y1="27247" x2="82789" y2="79743"/>
                        <a14:foregroundMark x1="87410" y1="67618" x2="87729" y2="88588"/>
                        <a14:foregroundMark x1="81514" y1="28245" x2="89004" y2="26534"/>
                        <a14:foregroundMark x1="83745" y1="81883" x2="87410" y2="81170"/>
                        <a14:foregroundMark x1="38008" y1="82454" x2="37849" y2="95007"/>
                        <a14:foregroundMark x1="38566" y1="96576" x2="80637" y2="96291"/>
                        <a14:foregroundMark x1="88287" y1="83167" x2="99602" y2="83452"/>
                        <a14:foregroundMark x1="71633" y1="4708" x2="98566" y2="3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5683" y="2058887"/>
            <a:ext cx="1497597" cy="914546"/>
          </a:xfrm>
          <a:prstGeom prst="rect">
            <a:avLst/>
          </a:prstGeom>
        </p:spPr>
      </p:pic>
      <p:sp>
        <p:nvSpPr>
          <p:cNvPr id="65" name="Elipse 64"/>
          <p:cNvSpPr/>
          <p:nvPr/>
        </p:nvSpPr>
        <p:spPr>
          <a:xfrm>
            <a:off x="1340699" y="1651284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66" name="Elipse 65"/>
          <p:cNvSpPr/>
          <p:nvPr/>
        </p:nvSpPr>
        <p:spPr>
          <a:xfrm>
            <a:off x="2317473" y="3027758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67" name="Seta Dobrada 66"/>
          <p:cNvSpPr/>
          <p:nvPr/>
        </p:nvSpPr>
        <p:spPr>
          <a:xfrm rot="5400000">
            <a:off x="3247569" y="2631092"/>
            <a:ext cx="350398" cy="334286"/>
          </a:xfrm>
          <a:prstGeom prst="ben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8" name="Seta Dobrada 67"/>
          <p:cNvSpPr/>
          <p:nvPr/>
        </p:nvSpPr>
        <p:spPr>
          <a:xfrm rot="5400000" flipH="1">
            <a:off x="3876422" y="3036966"/>
            <a:ext cx="448674" cy="344889"/>
          </a:xfrm>
          <a:prstGeom prst="ben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9" name="Elipse 68"/>
          <p:cNvSpPr/>
          <p:nvPr/>
        </p:nvSpPr>
        <p:spPr>
          <a:xfrm>
            <a:off x="4356201" y="2633427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pic>
        <p:nvPicPr>
          <p:cNvPr id="71" name="Imagem 7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18717">
            <a:off x="3705938" y="1989443"/>
            <a:ext cx="1004540" cy="996433"/>
          </a:xfrm>
          <a:prstGeom prst="rect">
            <a:avLst/>
          </a:prstGeom>
        </p:spPr>
      </p:pic>
      <p:pic>
        <p:nvPicPr>
          <p:cNvPr id="72" name="Picture 6" descr="Resultado de imagem para azure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290" y="1578903"/>
            <a:ext cx="1490732" cy="844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eta para a Direita 72"/>
          <p:cNvSpPr/>
          <p:nvPr/>
        </p:nvSpPr>
        <p:spPr>
          <a:xfrm>
            <a:off x="4671671" y="2289309"/>
            <a:ext cx="372070" cy="226849"/>
          </a:xfrm>
          <a:prstGeom prst="rightArrow">
            <a:avLst/>
          </a:prstGeom>
          <a:solidFill>
            <a:srgbClr val="2ABBAD"/>
          </a:solidFill>
          <a:ln>
            <a:solidFill>
              <a:srgbClr val="286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Elipse 73"/>
          <p:cNvSpPr/>
          <p:nvPr/>
        </p:nvSpPr>
        <p:spPr>
          <a:xfrm>
            <a:off x="5728458" y="2765709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6</a:t>
            </a:r>
          </a:p>
        </p:txBody>
      </p:sp>
      <p:pic>
        <p:nvPicPr>
          <p:cNvPr id="75" name="Picture 18" descr="Resultado de imagem para NOD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6383" y="3123596"/>
            <a:ext cx="806521" cy="4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CaixaDeTexto 75"/>
          <p:cNvSpPr txBox="1"/>
          <p:nvPr/>
        </p:nvSpPr>
        <p:spPr>
          <a:xfrm>
            <a:off x="6226165" y="3044882"/>
            <a:ext cx="19496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O sistema acessa o banco de dados e mostra o gráfico da temperatura na tela</a:t>
            </a:r>
            <a:endParaRPr lang="pt-BR" sz="16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77" name="Elipse 76"/>
          <p:cNvSpPr/>
          <p:nvPr/>
        </p:nvSpPr>
        <p:spPr>
          <a:xfrm>
            <a:off x="7569963" y="1920738"/>
            <a:ext cx="394726" cy="359216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7</a:t>
            </a:r>
          </a:p>
        </p:txBody>
      </p:sp>
      <p:grpSp>
        <p:nvGrpSpPr>
          <p:cNvPr id="78" name="Google Shape;518;p37"/>
          <p:cNvGrpSpPr/>
          <p:nvPr/>
        </p:nvGrpSpPr>
        <p:grpSpPr>
          <a:xfrm>
            <a:off x="6599548" y="2245528"/>
            <a:ext cx="970415" cy="727905"/>
            <a:chOff x="4610450" y="3703750"/>
            <a:chExt cx="453050" cy="332175"/>
          </a:xfrm>
          <a:solidFill>
            <a:srgbClr val="2ABBAD"/>
          </a:solidFill>
        </p:grpSpPr>
        <p:sp>
          <p:nvSpPr>
            <p:cNvPr id="80" name="Google Shape;519;p3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20;p3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" name="Seta Dobrada 78"/>
          <p:cNvSpPr/>
          <p:nvPr/>
        </p:nvSpPr>
        <p:spPr>
          <a:xfrm rot="10800000" flipH="1">
            <a:off x="5492314" y="2882086"/>
            <a:ext cx="681579" cy="798809"/>
          </a:xfrm>
          <a:prstGeom prst="bentArrow">
            <a:avLst>
              <a:gd name="adj1" fmla="val 21054"/>
              <a:gd name="adj2" fmla="val 21712"/>
              <a:gd name="adj3" fmla="val 25000"/>
              <a:gd name="adj4" fmla="val 43750"/>
            </a:avLst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3" name="Picture 4" descr="Resultado de imagem para ESTUFA PARA CULTIVO INDOOR DESENHO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3333" l="81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6221" y="1476624"/>
            <a:ext cx="1980888" cy="179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usuario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9721" y="1651284"/>
            <a:ext cx="1041314" cy="1041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Elipse 43"/>
          <p:cNvSpPr/>
          <p:nvPr/>
        </p:nvSpPr>
        <p:spPr>
          <a:xfrm>
            <a:off x="3896543" y="3659273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45" name="Seta para a Direita 44"/>
          <p:cNvSpPr/>
          <p:nvPr/>
        </p:nvSpPr>
        <p:spPr>
          <a:xfrm>
            <a:off x="1271571" y="2382631"/>
            <a:ext cx="372070" cy="226849"/>
          </a:xfrm>
          <a:prstGeom prst="rightArrow">
            <a:avLst/>
          </a:prstGeom>
          <a:solidFill>
            <a:srgbClr val="2ABBAD"/>
          </a:solidFill>
          <a:ln>
            <a:solidFill>
              <a:srgbClr val="286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Seta para a Direita 45"/>
          <p:cNvSpPr/>
          <p:nvPr/>
        </p:nvSpPr>
        <p:spPr>
          <a:xfrm>
            <a:off x="7746472" y="2462610"/>
            <a:ext cx="372070" cy="226849"/>
          </a:xfrm>
          <a:prstGeom prst="rightArrow">
            <a:avLst/>
          </a:prstGeom>
          <a:solidFill>
            <a:srgbClr val="2ABBAD"/>
          </a:solidFill>
          <a:ln>
            <a:solidFill>
              <a:srgbClr val="286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Elipse 46"/>
          <p:cNvSpPr/>
          <p:nvPr/>
        </p:nvSpPr>
        <p:spPr>
          <a:xfrm>
            <a:off x="4671671" y="1434372"/>
            <a:ext cx="340971" cy="34087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pic>
        <p:nvPicPr>
          <p:cNvPr id="48" name="Picture 18" descr="Resultado de imagem para NOD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640" y="2349451"/>
            <a:ext cx="654211" cy="39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97468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844759" y="319645"/>
            <a:ext cx="7370700" cy="857400"/>
          </a:xfrm>
        </p:spPr>
        <p:txBody>
          <a:bodyPr/>
          <a:lstStyle/>
          <a:p>
            <a:pPr algn="ctr"/>
            <a:r>
              <a:rPr lang="pt-BR" sz="3200" dirty="0" smtClean="0"/>
              <a:t>AQUISIÇÃO DE DADOS</a:t>
            </a:r>
            <a:endParaRPr lang="pt-BR" sz="32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pt-BR"/>
          </a:p>
        </p:txBody>
      </p:sp>
      <p:grpSp>
        <p:nvGrpSpPr>
          <p:cNvPr id="18" name="Agrupar 17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22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3" name="Agrupar 22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4" name="Agrupar 23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6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7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7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5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8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2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9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0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5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9" name="Elipse 8"/>
          <p:cNvSpPr/>
          <p:nvPr/>
        </p:nvSpPr>
        <p:spPr>
          <a:xfrm>
            <a:off x="509172" y="1269590"/>
            <a:ext cx="542261" cy="5068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10" name="Google Shape;296;p33"/>
          <p:cNvSpPr/>
          <p:nvPr/>
        </p:nvSpPr>
        <p:spPr>
          <a:xfrm>
            <a:off x="3383577" y="3040774"/>
            <a:ext cx="2037658" cy="1714091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004C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AE9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4303015" y="1859927"/>
            <a:ext cx="542261" cy="5068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3" name="Seta Dobrada 12"/>
          <p:cNvSpPr/>
          <p:nvPr/>
        </p:nvSpPr>
        <p:spPr>
          <a:xfrm rot="5400000">
            <a:off x="3640192" y="2374612"/>
            <a:ext cx="750491" cy="530029"/>
          </a:xfrm>
          <a:prstGeom prst="bentArrow">
            <a:avLst>
              <a:gd name="adj1" fmla="val 25000"/>
              <a:gd name="adj2" fmla="val 25636"/>
              <a:gd name="adj3" fmla="val 25000"/>
              <a:gd name="adj4" fmla="val 43750"/>
            </a:avLst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Picture 2" descr="Resultado de imagem para ARDUINO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81" y="2753780"/>
            <a:ext cx="757000" cy="51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aixaDeTexto 14"/>
          <p:cNvSpPr txBox="1"/>
          <p:nvPr/>
        </p:nvSpPr>
        <p:spPr>
          <a:xfrm>
            <a:off x="5606763" y="1675027"/>
            <a:ext cx="225773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Um programa faz </a:t>
            </a:r>
            <a:r>
              <a:rPr lang="pt-BR" sz="16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 leitura da porta serial e salva as temperaturas no BD</a:t>
            </a:r>
          </a:p>
        </p:txBody>
      </p:sp>
      <p:sp>
        <p:nvSpPr>
          <p:cNvPr id="16" name="Seta Dobrada 15"/>
          <p:cNvSpPr/>
          <p:nvPr/>
        </p:nvSpPr>
        <p:spPr>
          <a:xfrm>
            <a:off x="4876799" y="2014331"/>
            <a:ext cx="782971" cy="907773"/>
          </a:xfrm>
          <a:prstGeom prst="ben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 em Curva para a Esquerda 18"/>
          <p:cNvSpPr/>
          <p:nvPr/>
        </p:nvSpPr>
        <p:spPr>
          <a:xfrm>
            <a:off x="7881800" y="1966841"/>
            <a:ext cx="666236" cy="1440028"/>
          </a:xfrm>
          <a:prstGeom prst="curvedLef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0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272" y="2799129"/>
            <a:ext cx="1858285" cy="185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Elipse 33"/>
          <p:cNvSpPr/>
          <p:nvPr/>
        </p:nvSpPr>
        <p:spPr>
          <a:xfrm>
            <a:off x="7396557" y="3404318"/>
            <a:ext cx="542261" cy="5068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pic>
        <p:nvPicPr>
          <p:cNvPr id="39" name="Picture 18" descr="Resultado de imagem para NOD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447" y="3429173"/>
            <a:ext cx="1009737" cy="6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Imagem 40" descr="dht11.jpg"/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568" b="96434" l="4064" r="99602">
                        <a14:foregroundMark x1="22151" y1="41369" x2="22151" y2="41369"/>
                        <a14:foregroundMark x1="14422" y1="21826" x2="58327" y2="78174"/>
                        <a14:foregroundMark x1="7649" y1="5421" x2="53785" y2="5991"/>
                        <a14:foregroundMark x1="3267" y1="21541" x2="11713" y2="24251"/>
                        <a14:foregroundMark x1="72430" y1="7418" x2="72430" y2="7418"/>
                        <a14:foregroundMark x1="71633" y1="4708" x2="72191" y2="81883"/>
                        <a14:foregroundMark x1="71633" y1="5706" x2="99283" y2="4708"/>
                        <a14:foregroundMark x1="98566" y1="5706" x2="99124" y2="82168"/>
                        <a14:foregroundMark x1="79363" y1="27247" x2="82789" y2="79743"/>
                        <a14:foregroundMark x1="87410" y1="67618" x2="87729" y2="88588"/>
                        <a14:foregroundMark x1="81514" y1="28245" x2="89004" y2="26534"/>
                        <a14:foregroundMark x1="83745" y1="81883" x2="87410" y2="81170"/>
                        <a14:foregroundMark x1="38008" y1="82454" x2="37849" y2="95007"/>
                        <a14:foregroundMark x1="38566" y1="96576" x2="80637" y2="96291"/>
                        <a14:foregroundMark x1="88287" y1="83167" x2="99602" y2="83452"/>
                        <a14:foregroundMark x1="71633" y1="4708" x2="98566" y2="3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8257" y="1312534"/>
            <a:ext cx="2112753" cy="1379047"/>
          </a:xfrm>
          <a:prstGeom prst="rect">
            <a:avLst/>
          </a:prstGeom>
        </p:spPr>
      </p:pic>
      <p:sp>
        <p:nvSpPr>
          <p:cNvPr id="42" name="CaixaDeTexto 41"/>
          <p:cNvSpPr txBox="1"/>
          <p:nvPr/>
        </p:nvSpPr>
        <p:spPr>
          <a:xfrm>
            <a:off x="390939" y="2167648"/>
            <a:ext cx="1096866" cy="45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Alimentação externa</a:t>
            </a:r>
          </a:p>
        </p:txBody>
      </p:sp>
      <p:sp>
        <p:nvSpPr>
          <p:cNvPr id="43" name="Seta para a direita 36"/>
          <p:cNvSpPr/>
          <p:nvPr/>
        </p:nvSpPr>
        <p:spPr>
          <a:xfrm>
            <a:off x="1434789" y="2258536"/>
            <a:ext cx="136880" cy="128680"/>
          </a:xfrm>
          <a:prstGeom prst="rightArrow">
            <a:avLst/>
          </a:prstGeom>
          <a:solidFill>
            <a:srgbClr val="1AB8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/>
          <p:cNvSpPr txBox="1"/>
          <p:nvPr/>
        </p:nvSpPr>
        <p:spPr>
          <a:xfrm>
            <a:off x="1326937" y="2527736"/>
            <a:ext cx="1047730" cy="281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Alimentação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1106076" y="1529827"/>
            <a:ext cx="485636" cy="281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USB</a:t>
            </a:r>
          </a:p>
        </p:txBody>
      </p:sp>
      <p:sp>
        <p:nvSpPr>
          <p:cNvPr id="47" name="Seta para a direita 36"/>
          <p:cNvSpPr/>
          <p:nvPr/>
        </p:nvSpPr>
        <p:spPr>
          <a:xfrm rot="10800000">
            <a:off x="3453282" y="1768036"/>
            <a:ext cx="335457" cy="113781"/>
          </a:xfrm>
          <a:prstGeom prst="rightArrow">
            <a:avLst>
              <a:gd name="adj1" fmla="val 28033"/>
              <a:gd name="adj2" fmla="val 50000"/>
            </a:avLst>
          </a:prstGeom>
          <a:solidFill>
            <a:srgbClr val="1AB8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/>
          <p:cNvSpPr txBox="1"/>
          <p:nvPr/>
        </p:nvSpPr>
        <p:spPr>
          <a:xfrm>
            <a:off x="3604743" y="1514071"/>
            <a:ext cx="1126282" cy="2817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Sensor DHT11</a:t>
            </a:r>
          </a:p>
        </p:txBody>
      </p:sp>
    </p:spTree>
    <p:extLst>
      <p:ext uri="{BB962C8B-B14F-4D97-AF65-F5344CB8AC3E}">
        <p14:creationId xmlns:p14="http://schemas.microsoft.com/office/powerpoint/2010/main" val="340331364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pt-BR"/>
          </a:p>
        </p:txBody>
      </p:sp>
      <p:grpSp>
        <p:nvGrpSpPr>
          <p:cNvPr id="6" name="Agrupar 5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7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" name="Agrupar 7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1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5" name="Título 1"/>
          <p:cNvSpPr txBox="1">
            <a:spLocks/>
          </p:cNvSpPr>
          <p:nvPr/>
        </p:nvSpPr>
        <p:spPr>
          <a:xfrm>
            <a:off x="5060445" y="0"/>
            <a:ext cx="4249207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MODELO DE DADOS</a:t>
            </a:r>
            <a:endParaRPr lang="pt-BR" sz="40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36559" r="28068" b="41612"/>
          <a:stretch/>
        </p:blipFill>
        <p:spPr>
          <a:xfrm>
            <a:off x="815008" y="1948205"/>
            <a:ext cx="7552440" cy="17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088043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Resultado de imagem para GOOGLE DEVEloper CHARTS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151" y="1777205"/>
            <a:ext cx="2028127" cy="202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257800" y="0"/>
            <a:ext cx="3813464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28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FERRAMENTAS DE DESENVOLVIMENTO</a:t>
            </a:r>
            <a:endParaRPr lang="pt-BR" sz="28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8" name="Picture 4" descr="Resultado de imagem para html css javascript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7238" y="1144615"/>
            <a:ext cx="3116419" cy="118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m para JQUER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9583" y="1041174"/>
            <a:ext cx="1018740" cy="1018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sultado de imagem para AZURE LOG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99" y="3874372"/>
            <a:ext cx="2390490" cy="691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Resultado de imagem para arduino logo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899" y="2332383"/>
            <a:ext cx="2194758" cy="158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Resultado de imagem para NOD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87" y="2053361"/>
            <a:ext cx="1916866" cy="117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sultado de imagem para NPM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251" y="3406983"/>
            <a:ext cx="1601303" cy="622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Resultado de imagem para TOMTICKET LOGO 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637" y="2881547"/>
            <a:ext cx="2864263" cy="97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Agrupar 17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19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0" name="Agrupar 19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1" name="Agrupar 20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3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3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4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1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2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5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9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0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6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27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8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2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10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2050" name="Picture 2" descr="Resultado de imagem para c++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7319" y="1282859"/>
            <a:ext cx="854720" cy="101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Resultado de imagem para trello 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2" y="1174204"/>
            <a:ext cx="2432636" cy="7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m para github 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424" y="2155272"/>
            <a:ext cx="2720409" cy="100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mysql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1715" y="3085233"/>
            <a:ext cx="2091512" cy="108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bootstrap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79" y="4108737"/>
            <a:ext cx="1117875" cy="938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sultado de imagem para visual studio code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566" y="3661202"/>
            <a:ext cx="2378766" cy="118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Resultado de imagem para sql server logo PNG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4045088" y="4030587"/>
            <a:ext cx="1229277" cy="9957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434689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RESPONSIVO</a:t>
            </a:r>
            <a:endParaRPr lang="pt-BR" sz="40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pt-BR"/>
          </a:p>
        </p:txBody>
      </p:sp>
      <p:grpSp>
        <p:nvGrpSpPr>
          <p:cNvPr id="9" name="Agrupar 8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10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2" name="Agrupar 11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4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4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2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3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6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0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7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8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3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9" name="Agrupar 28"/>
          <p:cNvGrpSpPr/>
          <p:nvPr/>
        </p:nvGrpSpPr>
        <p:grpSpPr>
          <a:xfrm>
            <a:off x="4987636" y="1600200"/>
            <a:ext cx="3854249" cy="2722418"/>
            <a:chOff x="4987636" y="1600200"/>
            <a:chExt cx="3854249" cy="2722418"/>
          </a:xfrm>
        </p:grpSpPr>
        <p:sp>
          <p:nvSpPr>
            <p:cNvPr id="5" name="Google Shape;296;p33"/>
            <p:cNvSpPr/>
            <p:nvPr/>
          </p:nvSpPr>
          <p:spPr>
            <a:xfrm>
              <a:off x="4987636" y="1600200"/>
              <a:ext cx="3854249" cy="2722418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noFill/>
            <a:ln w="19050" cap="flat" cmpd="sng">
              <a:solidFill>
                <a:srgbClr val="004C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AE9D"/>
                </a:solidFill>
                <a:latin typeface="Karla"/>
                <a:ea typeface="Karla"/>
                <a:cs typeface="Karla"/>
                <a:sym typeface="Karla"/>
              </a:endParaRPr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2259" y="1754730"/>
              <a:ext cx="3529755" cy="2020677"/>
            </a:xfrm>
            <a:prstGeom prst="rect">
              <a:avLst/>
            </a:prstGeom>
          </p:spPr>
        </p:pic>
      </p:grpSp>
      <p:grpSp>
        <p:nvGrpSpPr>
          <p:cNvPr id="30" name="Agrupar 29"/>
          <p:cNvGrpSpPr/>
          <p:nvPr/>
        </p:nvGrpSpPr>
        <p:grpSpPr>
          <a:xfrm>
            <a:off x="546637" y="1739826"/>
            <a:ext cx="1373011" cy="2827027"/>
            <a:chOff x="301472" y="1719948"/>
            <a:chExt cx="1373011" cy="2827027"/>
          </a:xfrm>
        </p:grpSpPr>
        <p:sp>
          <p:nvSpPr>
            <p:cNvPr id="7" name="Google Shape;272;p30"/>
            <p:cNvSpPr/>
            <p:nvPr/>
          </p:nvSpPr>
          <p:spPr>
            <a:xfrm>
              <a:off x="301472" y="1719948"/>
              <a:ext cx="1373011" cy="2827027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004C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7" name="Imagem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41" t="8845" r="43350" b="2749"/>
            <a:stretch/>
          </p:blipFill>
          <p:spPr>
            <a:xfrm>
              <a:off x="374073" y="1969678"/>
              <a:ext cx="1254404" cy="2265219"/>
            </a:xfrm>
            <a:prstGeom prst="rect">
              <a:avLst/>
            </a:prstGeom>
          </p:spPr>
        </p:pic>
      </p:grpSp>
      <p:grpSp>
        <p:nvGrpSpPr>
          <p:cNvPr id="31" name="Grupo 30"/>
          <p:cNvGrpSpPr/>
          <p:nvPr/>
        </p:nvGrpSpPr>
        <p:grpSpPr>
          <a:xfrm>
            <a:off x="2375739" y="1517074"/>
            <a:ext cx="2222369" cy="3232777"/>
            <a:chOff x="2375739" y="1517074"/>
            <a:chExt cx="2222369" cy="3232777"/>
          </a:xfrm>
        </p:grpSpPr>
        <p:sp>
          <p:nvSpPr>
            <p:cNvPr id="6" name="Google Shape;288;p32"/>
            <p:cNvSpPr/>
            <p:nvPr/>
          </p:nvSpPr>
          <p:spPr>
            <a:xfrm>
              <a:off x="2375739" y="1517074"/>
              <a:ext cx="2222369" cy="3232777"/>
            </a:xfrm>
            <a:custGeom>
              <a:avLst/>
              <a:gdLst/>
              <a:ahLst/>
              <a:cxnLst/>
              <a:rect l="l" t="t" r="r" b="b"/>
              <a:pathLst>
                <a:path w="60958" h="86210" extrusionOk="0">
                  <a:moveTo>
                    <a:pt x="28985" y="3938"/>
                  </a:moveTo>
                  <a:lnTo>
                    <a:pt x="29189" y="4006"/>
                  </a:lnTo>
                  <a:lnTo>
                    <a:pt x="29189" y="4141"/>
                  </a:lnTo>
                  <a:lnTo>
                    <a:pt x="29189" y="4277"/>
                  </a:lnTo>
                  <a:lnTo>
                    <a:pt x="28985" y="4345"/>
                  </a:lnTo>
                  <a:lnTo>
                    <a:pt x="28850" y="4277"/>
                  </a:lnTo>
                  <a:lnTo>
                    <a:pt x="28782" y="4141"/>
                  </a:lnTo>
                  <a:lnTo>
                    <a:pt x="28850" y="4006"/>
                  </a:lnTo>
                  <a:lnTo>
                    <a:pt x="28985" y="3938"/>
                  </a:lnTo>
                  <a:close/>
                  <a:moveTo>
                    <a:pt x="30479" y="3734"/>
                  </a:moveTo>
                  <a:lnTo>
                    <a:pt x="30615" y="3802"/>
                  </a:lnTo>
                  <a:lnTo>
                    <a:pt x="30750" y="3870"/>
                  </a:lnTo>
                  <a:lnTo>
                    <a:pt x="30818" y="4006"/>
                  </a:lnTo>
                  <a:lnTo>
                    <a:pt x="30818" y="4141"/>
                  </a:lnTo>
                  <a:lnTo>
                    <a:pt x="30818" y="4277"/>
                  </a:lnTo>
                  <a:lnTo>
                    <a:pt x="30750" y="4345"/>
                  </a:lnTo>
                  <a:lnTo>
                    <a:pt x="30615" y="4481"/>
                  </a:lnTo>
                  <a:lnTo>
                    <a:pt x="30343" y="4481"/>
                  </a:lnTo>
                  <a:lnTo>
                    <a:pt x="30207" y="4345"/>
                  </a:lnTo>
                  <a:lnTo>
                    <a:pt x="30139" y="4277"/>
                  </a:lnTo>
                  <a:lnTo>
                    <a:pt x="30139" y="4141"/>
                  </a:lnTo>
                  <a:lnTo>
                    <a:pt x="30139" y="4006"/>
                  </a:lnTo>
                  <a:lnTo>
                    <a:pt x="30207" y="3870"/>
                  </a:lnTo>
                  <a:lnTo>
                    <a:pt x="30343" y="3802"/>
                  </a:lnTo>
                  <a:lnTo>
                    <a:pt x="30479" y="3734"/>
                  </a:lnTo>
                  <a:close/>
                  <a:moveTo>
                    <a:pt x="56885" y="7943"/>
                  </a:moveTo>
                  <a:lnTo>
                    <a:pt x="56885" y="78132"/>
                  </a:lnTo>
                  <a:lnTo>
                    <a:pt x="56817" y="78200"/>
                  </a:lnTo>
                  <a:lnTo>
                    <a:pt x="4209" y="78200"/>
                  </a:lnTo>
                  <a:lnTo>
                    <a:pt x="4141" y="78132"/>
                  </a:lnTo>
                  <a:lnTo>
                    <a:pt x="4141" y="7943"/>
                  </a:lnTo>
                  <a:close/>
                  <a:moveTo>
                    <a:pt x="30479" y="80440"/>
                  </a:moveTo>
                  <a:lnTo>
                    <a:pt x="30071" y="80508"/>
                  </a:lnTo>
                  <a:lnTo>
                    <a:pt x="29732" y="80576"/>
                  </a:lnTo>
                  <a:lnTo>
                    <a:pt x="29461" y="80779"/>
                  </a:lnTo>
                  <a:lnTo>
                    <a:pt x="29189" y="80983"/>
                  </a:lnTo>
                  <a:lnTo>
                    <a:pt x="28917" y="81255"/>
                  </a:lnTo>
                  <a:lnTo>
                    <a:pt x="28782" y="81594"/>
                  </a:lnTo>
                  <a:lnTo>
                    <a:pt x="28646" y="81933"/>
                  </a:lnTo>
                  <a:lnTo>
                    <a:pt x="28646" y="82273"/>
                  </a:lnTo>
                  <a:lnTo>
                    <a:pt x="28646" y="82341"/>
                  </a:lnTo>
                  <a:lnTo>
                    <a:pt x="28646" y="82680"/>
                  </a:lnTo>
                  <a:lnTo>
                    <a:pt x="28782" y="83020"/>
                  </a:lnTo>
                  <a:lnTo>
                    <a:pt x="28985" y="83291"/>
                  </a:lnTo>
                  <a:lnTo>
                    <a:pt x="29189" y="83563"/>
                  </a:lnTo>
                  <a:lnTo>
                    <a:pt x="29461" y="83834"/>
                  </a:lnTo>
                  <a:lnTo>
                    <a:pt x="29800" y="83970"/>
                  </a:lnTo>
                  <a:lnTo>
                    <a:pt x="30139" y="84106"/>
                  </a:lnTo>
                  <a:lnTo>
                    <a:pt x="30818" y="84106"/>
                  </a:lnTo>
                  <a:lnTo>
                    <a:pt x="31158" y="83970"/>
                  </a:lnTo>
                  <a:lnTo>
                    <a:pt x="31497" y="83766"/>
                  </a:lnTo>
                  <a:lnTo>
                    <a:pt x="31768" y="83563"/>
                  </a:lnTo>
                  <a:lnTo>
                    <a:pt x="31972" y="83291"/>
                  </a:lnTo>
                  <a:lnTo>
                    <a:pt x="32176" y="83020"/>
                  </a:lnTo>
                  <a:lnTo>
                    <a:pt x="32244" y="82612"/>
                  </a:lnTo>
                  <a:lnTo>
                    <a:pt x="32312" y="82273"/>
                  </a:lnTo>
                  <a:lnTo>
                    <a:pt x="32244" y="81933"/>
                  </a:lnTo>
                  <a:lnTo>
                    <a:pt x="32176" y="81594"/>
                  </a:lnTo>
                  <a:lnTo>
                    <a:pt x="31972" y="81255"/>
                  </a:lnTo>
                  <a:lnTo>
                    <a:pt x="31768" y="80983"/>
                  </a:lnTo>
                  <a:lnTo>
                    <a:pt x="31497" y="80779"/>
                  </a:lnTo>
                  <a:lnTo>
                    <a:pt x="31158" y="80576"/>
                  </a:lnTo>
                  <a:lnTo>
                    <a:pt x="30818" y="80508"/>
                  </a:lnTo>
                  <a:lnTo>
                    <a:pt x="30479" y="80440"/>
                  </a:lnTo>
                  <a:close/>
                  <a:moveTo>
                    <a:pt x="30886" y="80304"/>
                  </a:moveTo>
                  <a:lnTo>
                    <a:pt x="31225" y="80440"/>
                  </a:lnTo>
                  <a:lnTo>
                    <a:pt x="31565" y="80644"/>
                  </a:lnTo>
                  <a:lnTo>
                    <a:pt x="31904" y="80847"/>
                  </a:lnTo>
                  <a:lnTo>
                    <a:pt x="32108" y="81187"/>
                  </a:lnTo>
                  <a:lnTo>
                    <a:pt x="32312" y="81526"/>
                  </a:lnTo>
                  <a:lnTo>
                    <a:pt x="32447" y="81866"/>
                  </a:lnTo>
                  <a:lnTo>
                    <a:pt x="32447" y="82273"/>
                  </a:lnTo>
                  <a:lnTo>
                    <a:pt x="32447" y="82680"/>
                  </a:lnTo>
                  <a:lnTo>
                    <a:pt x="32312" y="83020"/>
                  </a:lnTo>
                  <a:lnTo>
                    <a:pt x="32108" y="83359"/>
                  </a:lnTo>
                  <a:lnTo>
                    <a:pt x="31904" y="83698"/>
                  </a:lnTo>
                  <a:lnTo>
                    <a:pt x="31565" y="83902"/>
                  </a:lnTo>
                  <a:lnTo>
                    <a:pt x="31225" y="84106"/>
                  </a:lnTo>
                  <a:lnTo>
                    <a:pt x="30886" y="84241"/>
                  </a:lnTo>
                  <a:lnTo>
                    <a:pt x="30479" y="84309"/>
                  </a:lnTo>
                  <a:lnTo>
                    <a:pt x="30071" y="84241"/>
                  </a:lnTo>
                  <a:lnTo>
                    <a:pt x="29732" y="84106"/>
                  </a:lnTo>
                  <a:lnTo>
                    <a:pt x="29393" y="83970"/>
                  </a:lnTo>
                  <a:lnTo>
                    <a:pt x="29053" y="83698"/>
                  </a:lnTo>
                  <a:lnTo>
                    <a:pt x="28850" y="83427"/>
                  </a:lnTo>
                  <a:lnTo>
                    <a:pt x="28646" y="83087"/>
                  </a:lnTo>
                  <a:lnTo>
                    <a:pt x="28510" y="82748"/>
                  </a:lnTo>
                  <a:lnTo>
                    <a:pt x="28442" y="82341"/>
                  </a:lnTo>
                  <a:lnTo>
                    <a:pt x="28442" y="82273"/>
                  </a:lnTo>
                  <a:lnTo>
                    <a:pt x="28510" y="81866"/>
                  </a:lnTo>
                  <a:lnTo>
                    <a:pt x="28646" y="81526"/>
                  </a:lnTo>
                  <a:lnTo>
                    <a:pt x="28782" y="81187"/>
                  </a:lnTo>
                  <a:lnTo>
                    <a:pt x="29053" y="80847"/>
                  </a:lnTo>
                  <a:lnTo>
                    <a:pt x="29325" y="80644"/>
                  </a:lnTo>
                  <a:lnTo>
                    <a:pt x="29664" y="80440"/>
                  </a:lnTo>
                  <a:lnTo>
                    <a:pt x="30071" y="80304"/>
                  </a:lnTo>
                  <a:close/>
                  <a:moveTo>
                    <a:pt x="3530" y="815"/>
                  </a:moveTo>
                  <a:lnTo>
                    <a:pt x="2987" y="883"/>
                  </a:lnTo>
                  <a:lnTo>
                    <a:pt x="2512" y="1019"/>
                  </a:lnTo>
                  <a:lnTo>
                    <a:pt x="2036" y="1290"/>
                  </a:lnTo>
                  <a:lnTo>
                    <a:pt x="1629" y="1630"/>
                  </a:lnTo>
                  <a:lnTo>
                    <a:pt x="1290" y="2037"/>
                  </a:lnTo>
                  <a:lnTo>
                    <a:pt x="1086" y="2512"/>
                  </a:lnTo>
                  <a:lnTo>
                    <a:pt x="950" y="2987"/>
                  </a:lnTo>
                  <a:lnTo>
                    <a:pt x="882" y="3530"/>
                  </a:lnTo>
                  <a:lnTo>
                    <a:pt x="882" y="82612"/>
                  </a:lnTo>
                  <a:lnTo>
                    <a:pt x="950" y="83155"/>
                  </a:lnTo>
                  <a:lnTo>
                    <a:pt x="1086" y="83698"/>
                  </a:lnTo>
                  <a:lnTo>
                    <a:pt x="1358" y="84174"/>
                  </a:lnTo>
                  <a:lnTo>
                    <a:pt x="1765" y="84581"/>
                  </a:lnTo>
                  <a:lnTo>
                    <a:pt x="2172" y="84852"/>
                  </a:lnTo>
                  <a:lnTo>
                    <a:pt x="2715" y="85124"/>
                  </a:lnTo>
                  <a:lnTo>
                    <a:pt x="3258" y="85260"/>
                  </a:lnTo>
                  <a:lnTo>
                    <a:pt x="3869" y="85328"/>
                  </a:lnTo>
                  <a:lnTo>
                    <a:pt x="57156" y="85328"/>
                  </a:lnTo>
                  <a:lnTo>
                    <a:pt x="57767" y="85260"/>
                  </a:lnTo>
                  <a:lnTo>
                    <a:pt x="58310" y="85124"/>
                  </a:lnTo>
                  <a:lnTo>
                    <a:pt x="58785" y="84852"/>
                  </a:lnTo>
                  <a:lnTo>
                    <a:pt x="59260" y="84513"/>
                  </a:lnTo>
                  <a:lnTo>
                    <a:pt x="59600" y="84106"/>
                  </a:lnTo>
                  <a:lnTo>
                    <a:pt x="59871" y="83631"/>
                  </a:lnTo>
                  <a:lnTo>
                    <a:pt x="60075" y="83087"/>
                  </a:lnTo>
                  <a:lnTo>
                    <a:pt x="60143" y="82477"/>
                  </a:lnTo>
                  <a:lnTo>
                    <a:pt x="60143" y="3530"/>
                  </a:lnTo>
                  <a:lnTo>
                    <a:pt x="60075" y="2987"/>
                  </a:lnTo>
                  <a:lnTo>
                    <a:pt x="59939" y="2512"/>
                  </a:lnTo>
                  <a:lnTo>
                    <a:pt x="59668" y="2037"/>
                  </a:lnTo>
                  <a:lnTo>
                    <a:pt x="59328" y="1630"/>
                  </a:lnTo>
                  <a:lnTo>
                    <a:pt x="58921" y="1290"/>
                  </a:lnTo>
                  <a:lnTo>
                    <a:pt x="58446" y="1019"/>
                  </a:lnTo>
                  <a:lnTo>
                    <a:pt x="57903" y="883"/>
                  </a:lnTo>
                  <a:lnTo>
                    <a:pt x="57360" y="815"/>
                  </a:lnTo>
                  <a:close/>
                  <a:moveTo>
                    <a:pt x="57971" y="679"/>
                  </a:moveTo>
                  <a:lnTo>
                    <a:pt x="58514" y="883"/>
                  </a:lnTo>
                  <a:lnTo>
                    <a:pt x="58989" y="1155"/>
                  </a:lnTo>
                  <a:lnTo>
                    <a:pt x="59464" y="1494"/>
                  </a:lnTo>
                  <a:lnTo>
                    <a:pt x="59804" y="1901"/>
                  </a:lnTo>
                  <a:lnTo>
                    <a:pt x="60075" y="2444"/>
                  </a:lnTo>
                  <a:lnTo>
                    <a:pt x="60211" y="2987"/>
                  </a:lnTo>
                  <a:lnTo>
                    <a:pt x="60279" y="3530"/>
                  </a:lnTo>
                  <a:lnTo>
                    <a:pt x="60279" y="82477"/>
                  </a:lnTo>
                  <a:lnTo>
                    <a:pt x="60211" y="83087"/>
                  </a:lnTo>
                  <a:lnTo>
                    <a:pt x="60075" y="83698"/>
                  </a:lnTo>
                  <a:lnTo>
                    <a:pt x="59736" y="84174"/>
                  </a:lnTo>
                  <a:lnTo>
                    <a:pt x="59396" y="84649"/>
                  </a:lnTo>
                  <a:lnTo>
                    <a:pt x="58921" y="84988"/>
                  </a:lnTo>
                  <a:lnTo>
                    <a:pt x="58378" y="85260"/>
                  </a:lnTo>
                  <a:lnTo>
                    <a:pt x="57767" y="85463"/>
                  </a:lnTo>
                  <a:lnTo>
                    <a:pt x="57156" y="85531"/>
                  </a:lnTo>
                  <a:lnTo>
                    <a:pt x="3869" y="85531"/>
                  </a:lnTo>
                  <a:lnTo>
                    <a:pt x="3190" y="85463"/>
                  </a:lnTo>
                  <a:lnTo>
                    <a:pt x="2647" y="85260"/>
                  </a:lnTo>
                  <a:lnTo>
                    <a:pt x="2104" y="84988"/>
                  </a:lnTo>
                  <a:lnTo>
                    <a:pt x="1629" y="84649"/>
                  </a:lnTo>
                  <a:lnTo>
                    <a:pt x="1222" y="84241"/>
                  </a:lnTo>
                  <a:lnTo>
                    <a:pt x="950" y="83766"/>
                  </a:lnTo>
                  <a:lnTo>
                    <a:pt x="747" y="83223"/>
                  </a:lnTo>
                  <a:lnTo>
                    <a:pt x="679" y="82612"/>
                  </a:lnTo>
                  <a:lnTo>
                    <a:pt x="679" y="3530"/>
                  </a:lnTo>
                  <a:lnTo>
                    <a:pt x="747" y="2987"/>
                  </a:lnTo>
                  <a:lnTo>
                    <a:pt x="950" y="2444"/>
                  </a:lnTo>
                  <a:lnTo>
                    <a:pt x="1154" y="1901"/>
                  </a:lnTo>
                  <a:lnTo>
                    <a:pt x="1561" y="1494"/>
                  </a:lnTo>
                  <a:lnTo>
                    <a:pt x="1969" y="1155"/>
                  </a:lnTo>
                  <a:lnTo>
                    <a:pt x="2444" y="883"/>
                  </a:lnTo>
                  <a:lnTo>
                    <a:pt x="2987" y="679"/>
                  </a:lnTo>
                  <a:close/>
                  <a:moveTo>
                    <a:pt x="3530" y="1"/>
                  </a:moveTo>
                  <a:lnTo>
                    <a:pt x="2851" y="68"/>
                  </a:lnTo>
                  <a:lnTo>
                    <a:pt x="2172" y="204"/>
                  </a:lnTo>
                  <a:lnTo>
                    <a:pt x="1561" y="544"/>
                  </a:lnTo>
                  <a:lnTo>
                    <a:pt x="1018" y="1019"/>
                  </a:lnTo>
                  <a:lnTo>
                    <a:pt x="611" y="1562"/>
                  </a:lnTo>
                  <a:lnTo>
                    <a:pt x="272" y="2173"/>
                  </a:lnTo>
                  <a:lnTo>
                    <a:pt x="68" y="2852"/>
                  </a:lnTo>
                  <a:lnTo>
                    <a:pt x="0" y="3530"/>
                  </a:lnTo>
                  <a:lnTo>
                    <a:pt x="0" y="82612"/>
                  </a:lnTo>
                  <a:lnTo>
                    <a:pt x="68" y="83359"/>
                  </a:lnTo>
                  <a:lnTo>
                    <a:pt x="339" y="84038"/>
                  </a:lnTo>
                  <a:lnTo>
                    <a:pt x="679" y="84649"/>
                  </a:lnTo>
                  <a:lnTo>
                    <a:pt x="1154" y="85124"/>
                  </a:lnTo>
                  <a:lnTo>
                    <a:pt x="1697" y="85599"/>
                  </a:lnTo>
                  <a:lnTo>
                    <a:pt x="2376" y="85938"/>
                  </a:lnTo>
                  <a:lnTo>
                    <a:pt x="3055" y="86142"/>
                  </a:lnTo>
                  <a:lnTo>
                    <a:pt x="3869" y="86210"/>
                  </a:lnTo>
                  <a:lnTo>
                    <a:pt x="57156" y="86210"/>
                  </a:lnTo>
                  <a:lnTo>
                    <a:pt x="57903" y="86142"/>
                  </a:lnTo>
                  <a:lnTo>
                    <a:pt x="58582" y="85938"/>
                  </a:lnTo>
                  <a:lnTo>
                    <a:pt x="59260" y="85599"/>
                  </a:lnTo>
                  <a:lnTo>
                    <a:pt x="59804" y="85124"/>
                  </a:lnTo>
                  <a:lnTo>
                    <a:pt x="60347" y="84581"/>
                  </a:lnTo>
                  <a:lnTo>
                    <a:pt x="60686" y="83970"/>
                  </a:lnTo>
                  <a:lnTo>
                    <a:pt x="60890" y="83223"/>
                  </a:lnTo>
                  <a:lnTo>
                    <a:pt x="60957" y="82477"/>
                  </a:lnTo>
                  <a:lnTo>
                    <a:pt x="60957" y="3530"/>
                  </a:lnTo>
                  <a:lnTo>
                    <a:pt x="60890" y="2852"/>
                  </a:lnTo>
                  <a:lnTo>
                    <a:pt x="60686" y="2173"/>
                  </a:lnTo>
                  <a:lnTo>
                    <a:pt x="60347" y="1562"/>
                  </a:lnTo>
                  <a:lnTo>
                    <a:pt x="59939" y="1019"/>
                  </a:lnTo>
                  <a:lnTo>
                    <a:pt x="59396" y="544"/>
                  </a:lnTo>
                  <a:lnTo>
                    <a:pt x="58785" y="204"/>
                  </a:lnTo>
                  <a:lnTo>
                    <a:pt x="58106" y="68"/>
                  </a:lnTo>
                  <a:lnTo>
                    <a:pt x="57360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004C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Imagem 27" descr="ipad.jpg"/>
            <p:cNvPicPr>
              <a:picLocks noChangeAspect="1"/>
            </p:cNvPicPr>
            <p:nvPr/>
          </p:nvPicPr>
          <p:blipFill>
            <a:blip r:embed="rId4"/>
            <a:srcRect l="25652" t="8961" r="43261" b="6768"/>
            <a:stretch>
              <a:fillRect/>
            </a:stretch>
          </p:blipFill>
          <p:spPr>
            <a:xfrm>
              <a:off x="2537791" y="1815548"/>
              <a:ext cx="1908313" cy="26371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5698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815375" y="1697650"/>
            <a:ext cx="5513100" cy="1159800"/>
          </a:xfrm>
        </p:spPr>
        <p:txBody>
          <a:bodyPr/>
          <a:lstStyle/>
          <a:p>
            <a:r>
              <a:rPr lang="pt-BR" sz="4000" dirty="0" smtClean="0"/>
              <a:t>DEMONSTRAÇÃO</a:t>
            </a:r>
            <a:endParaRPr lang="pt-BR" sz="40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pt-BR"/>
          </a:p>
        </p:txBody>
      </p:sp>
      <p:grpSp>
        <p:nvGrpSpPr>
          <p:cNvPr id="28" name="Grupo 27"/>
          <p:cNvGrpSpPr/>
          <p:nvPr/>
        </p:nvGrpSpPr>
        <p:grpSpPr>
          <a:xfrm>
            <a:off x="6729643" y="2723321"/>
            <a:ext cx="1228288" cy="797842"/>
            <a:chOff x="6471225" y="2680805"/>
            <a:chExt cx="1714500" cy="1039141"/>
          </a:xfrm>
        </p:grpSpPr>
        <p:sp>
          <p:nvSpPr>
            <p:cNvPr id="9" name="Retângulo Arredondado 8"/>
            <p:cNvSpPr/>
            <p:nvPr/>
          </p:nvSpPr>
          <p:spPr>
            <a:xfrm>
              <a:off x="6471225" y="2680805"/>
              <a:ext cx="1714500" cy="103914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Triângulo isósceles 7"/>
            <p:cNvSpPr/>
            <p:nvPr/>
          </p:nvSpPr>
          <p:spPr>
            <a:xfrm rot="5400000">
              <a:off x="7120643" y="2862670"/>
              <a:ext cx="597503" cy="675409"/>
            </a:xfrm>
            <a:prstGeom prst="triangle">
              <a:avLst/>
            </a:prstGeom>
            <a:solidFill>
              <a:srgbClr val="006666"/>
            </a:solidFill>
            <a:ln>
              <a:solidFill>
                <a:srgbClr val="004C5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1" name="Agrupar 10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12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3" name="Agrupar 12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4" name="Agrupar 13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6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6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7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4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8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2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3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9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20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5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0830672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</a:t>
            </a:fld>
            <a:endParaRPr lang="pt-BR"/>
          </a:p>
        </p:txBody>
      </p:sp>
      <p:grpSp>
        <p:nvGrpSpPr>
          <p:cNvPr id="22" name="Agrupar 21"/>
          <p:cNvGrpSpPr/>
          <p:nvPr/>
        </p:nvGrpSpPr>
        <p:grpSpPr>
          <a:xfrm>
            <a:off x="2309907" y="392009"/>
            <a:ext cx="4549913" cy="4554642"/>
            <a:chOff x="2309907" y="392009"/>
            <a:chExt cx="4549913" cy="4554642"/>
          </a:xfrm>
        </p:grpSpPr>
        <p:sp>
          <p:nvSpPr>
            <p:cNvPr id="19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4" name="Agrupar 3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5" name="Agrupar 4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7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8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9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3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4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0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1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2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6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3896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sz="4000" dirty="0" smtClean="0"/>
              <a:t>INSTALAÇÃO</a:t>
            </a:r>
            <a:endParaRPr lang="pt-BR" sz="4000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pt-BR"/>
          </a:p>
        </p:txBody>
      </p:sp>
      <p:grpSp>
        <p:nvGrpSpPr>
          <p:cNvPr id="27" name="Agrupar 26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28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9" name="Agrupar 28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30" name="Agrupar 29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32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42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3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3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40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4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8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5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6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31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47" name="Imagem 46" descr="dht11.jpg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568" b="96434" l="4064" r="99602">
                        <a14:foregroundMark x1="22151" y1="41369" x2="22151" y2="41369"/>
                        <a14:foregroundMark x1="14422" y1="21826" x2="58327" y2="78174"/>
                        <a14:foregroundMark x1="7649" y1="5421" x2="53785" y2="5991"/>
                        <a14:foregroundMark x1="3267" y1="21541" x2="11713" y2="24251"/>
                        <a14:foregroundMark x1="72430" y1="7418" x2="72430" y2="7418"/>
                        <a14:foregroundMark x1="71633" y1="4708" x2="72191" y2="81883"/>
                        <a14:foregroundMark x1="71633" y1="5706" x2="99283" y2="4708"/>
                        <a14:foregroundMark x1="98566" y1="5706" x2="99124" y2="82168"/>
                        <a14:foregroundMark x1="79363" y1="27247" x2="82789" y2="79743"/>
                        <a14:foregroundMark x1="87410" y1="67618" x2="87729" y2="88588"/>
                        <a14:foregroundMark x1="81514" y1="28245" x2="89004" y2="26534"/>
                        <a14:foregroundMark x1="83745" y1="81883" x2="87410" y2="81170"/>
                        <a14:foregroundMark x1="38008" y1="82454" x2="37849" y2="95007"/>
                        <a14:foregroundMark x1="38566" y1="96576" x2="80637" y2="96291"/>
                        <a14:foregroundMark x1="88287" y1="83167" x2="99602" y2="83452"/>
                        <a14:foregroundMark x1="71633" y1="4708" x2="98566" y2="39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6741" y="1884964"/>
            <a:ext cx="1874940" cy="1154297"/>
          </a:xfrm>
          <a:prstGeom prst="rect">
            <a:avLst/>
          </a:prstGeom>
        </p:spPr>
      </p:pic>
      <p:sp>
        <p:nvSpPr>
          <p:cNvPr id="54" name="Elipse 53"/>
          <p:cNvSpPr/>
          <p:nvPr/>
        </p:nvSpPr>
        <p:spPr>
          <a:xfrm>
            <a:off x="171484" y="1960673"/>
            <a:ext cx="426884" cy="4302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</a:t>
            </a:r>
            <a:endParaRPr lang="pt-BR" dirty="0"/>
          </a:p>
        </p:txBody>
      </p:sp>
      <p:sp>
        <p:nvSpPr>
          <p:cNvPr id="55" name="Google Shape;296;p33"/>
          <p:cNvSpPr/>
          <p:nvPr/>
        </p:nvSpPr>
        <p:spPr>
          <a:xfrm>
            <a:off x="2131759" y="3199814"/>
            <a:ext cx="1604106" cy="1455035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noFill/>
          <a:ln w="19050" cap="flat" cmpd="sng">
            <a:solidFill>
              <a:srgbClr val="004C5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AE9D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56" name="Elipse 55"/>
          <p:cNvSpPr/>
          <p:nvPr/>
        </p:nvSpPr>
        <p:spPr>
          <a:xfrm>
            <a:off x="1471665" y="3202804"/>
            <a:ext cx="426884" cy="4302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57" name="Seta Dobrada 56"/>
          <p:cNvSpPr/>
          <p:nvPr/>
        </p:nvSpPr>
        <p:spPr>
          <a:xfrm rot="5400000">
            <a:off x="2570383" y="2608877"/>
            <a:ext cx="442256" cy="418514"/>
          </a:xfrm>
          <a:prstGeom prst="ben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58" name="Picture 2" descr="Resultado de imagem para ARDUINO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502" y="2987832"/>
            <a:ext cx="595933" cy="43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aixaDeTexto 58"/>
          <p:cNvSpPr txBox="1"/>
          <p:nvPr/>
        </p:nvSpPr>
        <p:spPr>
          <a:xfrm>
            <a:off x="4325521" y="1864334"/>
            <a:ext cx="21108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Um programa faz </a:t>
            </a:r>
            <a:r>
              <a:rPr lang="pt-BR" sz="16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 leitura da porta serial e salva as temperaturas no BD</a:t>
            </a:r>
          </a:p>
        </p:txBody>
      </p:sp>
      <p:sp>
        <p:nvSpPr>
          <p:cNvPr id="60" name="Seta Dobrada 59"/>
          <p:cNvSpPr/>
          <p:nvPr/>
        </p:nvSpPr>
        <p:spPr>
          <a:xfrm rot="5400000" flipH="1">
            <a:off x="3884310" y="3121206"/>
            <a:ext cx="566295" cy="431789"/>
          </a:xfrm>
          <a:prstGeom prst="ben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1" name="Elipse 60"/>
          <p:cNvSpPr/>
          <p:nvPr/>
        </p:nvSpPr>
        <p:spPr>
          <a:xfrm>
            <a:off x="4047062" y="2490010"/>
            <a:ext cx="426884" cy="430239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3</a:t>
            </a:r>
            <a:endParaRPr lang="pt-BR" dirty="0"/>
          </a:p>
        </p:txBody>
      </p:sp>
      <p:sp>
        <p:nvSpPr>
          <p:cNvPr id="62" name="Seta em Curva para a Esquerda 61"/>
          <p:cNvSpPr/>
          <p:nvPr/>
        </p:nvSpPr>
        <p:spPr>
          <a:xfrm>
            <a:off x="6285053" y="2673275"/>
            <a:ext cx="524481" cy="1222392"/>
          </a:xfrm>
          <a:prstGeom prst="curvedLeftArrow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3" name="Picture 6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7425" y="3053953"/>
            <a:ext cx="1462898" cy="1577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Elipse 63"/>
          <p:cNvSpPr/>
          <p:nvPr/>
        </p:nvSpPr>
        <p:spPr>
          <a:xfrm>
            <a:off x="6053110" y="3927331"/>
            <a:ext cx="494184" cy="49292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4</a:t>
            </a:r>
          </a:p>
        </p:txBody>
      </p:sp>
      <p:sp>
        <p:nvSpPr>
          <p:cNvPr id="65" name="Seta Dobrada 64"/>
          <p:cNvSpPr/>
          <p:nvPr/>
        </p:nvSpPr>
        <p:spPr>
          <a:xfrm rot="5400000" flipH="1">
            <a:off x="6884932" y="3402211"/>
            <a:ext cx="879104" cy="1156989"/>
          </a:xfrm>
          <a:prstGeom prst="bentArrow">
            <a:avLst>
              <a:gd name="adj1" fmla="val 17908"/>
              <a:gd name="adj2" fmla="val 25000"/>
              <a:gd name="adj3" fmla="val 25000"/>
              <a:gd name="adj4" fmla="val 48478"/>
            </a:avLst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6" name="CaixaDeTexto 65"/>
          <p:cNvSpPr txBox="1"/>
          <p:nvPr/>
        </p:nvSpPr>
        <p:spPr>
          <a:xfrm>
            <a:off x="6743882" y="2139798"/>
            <a:ext cx="20477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O sistema acessa o banco de dados e mostra o gráfico da temperatura na tela</a:t>
            </a:r>
            <a:endParaRPr lang="pt-BR" sz="16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67" name="Elipse 66"/>
          <p:cNvSpPr/>
          <p:nvPr/>
        </p:nvSpPr>
        <p:spPr>
          <a:xfrm>
            <a:off x="8108574" y="1557305"/>
            <a:ext cx="494184" cy="492927"/>
          </a:xfrm>
          <a:prstGeom prst="ellipse">
            <a:avLst/>
          </a:prstGeom>
          <a:solidFill>
            <a:srgbClr val="2ABBAD"/>
          </a:solidFill>
          <a:ln>
            <a:solidFill>
              <a:srgbClr val="004C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5</a:t>
            </a:r>
          </a:p>
        </p:txBody>
      </p:sp>
      <p:grpSp>
        <p:nvGrpSpPr>
          <p:cNvPr id="68" name="Google Shape;518;p37"/>
          <p:cNvGrpSpPr/>
          <p:nvPr/>
        </p:nvGrpSpPr>
        <p:grpSpPr>
          <a:xfrm>
            <a:off x="8134968" y="3379236"/>
            <a:ext cx="837548" cy="576314"/>
            <a:chOff x="4610450" y="3703750"/>
            <a:chExt cx="453050" cy="332175"/>
          </a:xfrm>
          <a:solidFill>
            <a:srgbClr val="2ABBAD"/>
          </a:solidFill>
        </p:grpSpPr>
        <p:sp>
          <p:nvSpPr>
            <p:cNvPr id="70" name="Google Shape;519;p37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520;p37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9" name="Picture 18" descr="Resultado de imagem para NODE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215" y="3524251"/>
            <a:ext cx="1009737" cy="6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7328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8967" y="358572"/>
            <a:ext cx="9116878" cy="857400"/>
          </a:xfrm>
        </p:spPr>
        <p:txBody>
          <a:bodyPr/>
          <a:lstStyle/>
          <a:p>
            <a:pPr algn="ctr"/>
            <a:r>
              <a:rPr lang="pt-BR" sz="2800" dirty="0" smtClean="0"/>
              <a:t>PROCESSO DE ATENDIMENTO E SUPORTE</a:t>
            </a:r>
            <a:endParaRPr lang="pt-BR" sz="280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pt-BR"/>
          </a:p>
        </p:txBody>
      </p:sp>
      <p:pic>
        <p:nvPicPr>
          <p:cNvPr id="6" name="Imagem 5"/>
          <p:cNvPicPr/>
          <p:nvPr/>
        </p:nvPicPr>
        <p:blipFill rotWithShape="1">
          <a:blip r:embed="rId3"/>
          <a:srcRect l="24632" t="19413" r="21818" b="27828"/>
          <a:stretch/>
        </p:blipFill>
        <p:spPr bwMode="auto">
          <a:xfrm>
            <a:off x="1189942" y="1215972"/>
            <a:ext cx="7205912" cy="3485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CaixaDeTexto 19"/>
          <p:cNvSpPr txBox="1"/>
          <p:nvPr/>
        </p:nvSpPr>
        <p:spPr>
          <a:xfrm>
            <a:off x="245453" y="179173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Cliente: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01472" y="3003479"/>
            <a:ext cx="1024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Suporte:</a:t>
            </a:r>
            <a:endParaRPr lang="pt-BR" sz="16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grpSp>
        <p:nvGrpSpPr>
          <p:cNvPr id="22" name="Agrupar 21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23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4" name="Agrupar 23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5" name="Agrupar 24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7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7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8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8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5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6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9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3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4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0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1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2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6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427936187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pt-BR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257800" y="0"/>
            <a:ext cx="3813464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36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FERRAMENTAS DE HELP DESK</a:t>
            </a:r>
            <a:endParaRPr lang="pt-BR" sz="36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Picture 22" descr="Resultado de imagem para TOMTICKET LOGO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416" y="735444"/>
            <a:ext cx="4361331" cy="1489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Agrupar 7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9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1" name="Agrupar 10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3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3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6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2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6" name="Google Shape;405;p37"/>
          <p:cNvGrpSpPr/>
          <p:nvPr/>
        </p:nvGrpSpPr>
        <p:grpSpPr>
          <a:xfrm>
            <a:off x="4600071" y="84403"/>
            <a:ext cx="571500" cy="383187"/>
            <a:chOff x="559275" y="1683950"/>
            <a:chExt cx="466500" cy="327300"/>
          </a:xfrm>
        </p:grpSpPr>
        <p:sp>
          <p:nvSpPr>
            <p:cNvPr id="27" name="Google Shape;406;p37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407;p37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/>
          <p:cNvSpPr txBox="1"/>
          <p:nvPr/>
        </p:nvSpPr>
        <p:spPr>
          <a:xfrm>
            <a:off x="-106019" y="2258947"/>
            <a:ext cx="5932948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ABE33F"/>
                </a:solidFill>
                <a:latin typeface="Raleway"/>
                <a:ea typeface="Raleway"/>
                <a:cs typeface="Raleway"/>
              </a:rPr>
              <a:t>Help </a:t>
            </a:r>
            <a:r>
              <a:rPr lang="pt-BR" sz="2800" b="1" dirty="0" err="1">
                <a:solidFill>
                  <a:srgbClr val="ABE33F"/>
                </a:solidFill>
                <a:latin typeface="Raleway"/>
                <a:ea typeface="Raleway"/>
                <a:cs typeface="Raleway"/>
              </a:rPr>
              <a:t>desk</a:t>
            </a:r>
            <a:endParaRPr lang="pt-BR" sz="2800" b="1" dirty="0">
              <a:solidFill>
                <a:srgbClr val="ABE33F"/>
              </a:solidFill>
              <a:latin typeface="Raleway"/>
              <a:ea typeface="Raleway"/>
              <a:cs typeface="Raleway"/>
            </a:endParaRP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Online </a:t>
            </a: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Gratuito</a:t>
            </a:r>
            <a:endParaRPr lang="pt-BR" sz="20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endParaRPr lang="pt-BR" sz="20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Gerenciamento </a:t>
            </a:r>
            <a:r>
              <a:rPr lang="pt-BR" sz="2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e organização de chamados</a:t>
            </a: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r>
              <a:rPr lang="pt-BR" sz="2000" b="1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 suporte com a ferramenta integrada de atendimento online (chat</a:t>
            </a:r>
            <a:r>
              <a:rPr lang="pt-BR" sz="20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).</a:t>
            </a:r>
          </a:p>
          <a:p>
            <a:pPr marL="285750" indent="-285750" algn="ctr">
              <a:buClr>
                <a:srgbClr val="6BBE06"/>
              </a:buClr>
              <a:buFont typeface="Wingdings" panose="05000000000000000000" pitchFamily="2" charset="2"/>
              <a:buChar char="ü"/>
            </a:pPr>
            <a:r>
              <a:rPr lang="pt-BR" sz="20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Níveis de atendimento</a:t>
            </a:r>
            <a:endParaRPr lang="pt-BR" sz="20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  <a:p>
            <a:pPr algn="ctr"/>
            <a:endParaRPr lang="pt-BR" sz="2000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4"/>
          <a:srcRect l="71535" t="31777" r="1488" b="4060"/>
          <a:stretch/>
        </p:blipFill>
        <p:spPr>
          <a:xfrm>
            <a:off x="6974734" y="1354797"/>
            <a:ext cx="2047047" cy="2737394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/>
          <a:srcRect l="76698" t="8275" b="77954"/>
          <a:stretch/>
        </p:blipFill>
        <p:spPr>
          <a:xfrm>
            <a:off x="4586578" y="2265932"/>
            <a:ext cx="2301927" cy="7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091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815375" y="1521005"/>
            <a:ext cx="5513100" cy="1159800"/>
          </a:xfrm>
        </p:spPr>
        <p:txBody>
          <a:bodyPr/>
          <a:lstStyle/>
          <a:p>
            <a:r>
              <a:rPr lang="pt-BR" sz="4000" dirty="0" smtClean="0"/>
              <a:t>CONCLUSÃO</a:t>
            </a:r>
            <a:endParaRPr lang="pt-BR" sz="40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pt-BR"/>
          </a:p>
        </p:txBody>
      </p:sp>
      <p:sp>
        <p:nvSpPr>
          <p:cNvPr id="5" name="Google Shape;545;p37"/>
          <p:cNvSpPr/>
          <p:nvPr/>
        </p:nvSpPr>
        <p:spPr>
          <a:xfrm>
            <a:off x="6192981" y="2395054"/>
            <a:ext cx="1393467" cy="1356065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Agrupar 5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7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8" name="Agrupar 7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9" name="Agrupar 8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1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5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6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0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1881069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398400"/>
            <a:ext cx="9144000" cy="857400"/>
          </a:xfrm>
        </p:spPr>
        <p:txBody>
          <a:bodyPr/>
          <a:lstStyle/>
          <a:p>
            <a:pPr algn="ctr"/>
            <a:r>
              <a:rPr lang="pt-BR" sz="3600" dirty="0" smtClean="0"/>
              <a:t>RESULTADOS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234069" y="1591783"/>
            <a:ext cx="4823791" cy="3327300"/>
          </a:xfrm>
        </p:spPr>
        <p:txBody>
          <a:bodyPr/>
          <a:lstStyle/>
          <a:p>
            <a:pPr marL="76200" indent="0" algn="ctr"/>
            <a:r>
              <a:rPr lang="pt-BR" sz="2800" dirty="0" smtClean="0"/>
              <a:t>Aprendizagem individual</a:t>
            </a:r>
          </a:p>
          <a:p>
            <a:pPr marL="76200" indent="0" algn="ctr"/>
            <a:r>
              <a:rPr lang="pt-BR" sz="2800" dirty="0" smtClean="0"/>
              <a:t>Trabalho em equipe</a:t>
            </a:r>
          </a:p>
          <a:p>
            <a:pPr marL="76200" indent="0" algn="ctr"/>
            <a:r>
              <a:rPr lang="pt-BR" sz="2800" dirty="0" smtClean="0"/>
              <a:t>Metas cumpridas </a:t>
            </a:r>
          </a:p>
          <a:p>
            <a:pPr marL="76200" indent="0" algn="ctr"/>
            <a:r>
              <a:rPr lang="pt-BR" sz="2800" dirty="0" smtClean="0"/>
              <a:t>Requisitos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 lang="pt-BR"/>
          </a:p>
        </p:txBody>
      </p:sp>
      <p:grpSp>
        <p:nvGrpSpPr>
          <p:cNvPr id="5" name="Agrupar 4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6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" name="Agrupar 6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8" name="Agrupar 7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0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0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1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1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18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9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2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6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7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3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4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9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pic>
        <p:nvPicPr>
          <p:cNvPr id="24" name="Imagem 23" descr="ç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51" y="1657475"/>
            <a:ext cx="3868013" cy="2762839"/>
          </a:xfrm>
          <a:prstGeom prst="rect">
            <a:avLst/>
          </a:prstGeom>
          <a:ln w="88900" cap="sq" cmpd="thickThin">
            <a:solidFill>
              <a:srgbClr val="286A85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3" name="Google Shape;545;p37"/>
          <p:cNvSpPr/>
          <p:nvPr/>
        </p:nvSpPr>
        <p:spPr>
          <a:xfrm>
            <a:off x="4399723" y="3233529"/>
            <a:ext cx="1093304" cy="1106557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rgbClr val="004C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628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>
          <a:xfrm>
            <a:off x="1641764" y="1745673"/>
            <a:ext cx="5686861" cy="1454677"/>
          </a:xfrm>
        </p:spPr>
        <p:txBody>
          <a:bodyPr/>
          <a:lstStyle/>
          <a:p>
            <a:r>
              <a:rPr lang="pt-BR" sz="7200" dirty="0" smtClean="0"/>
              <a:t>OBRIGADO!</a:t>
            </a:r>
            <a:endParaRPr lang="pt-BR" sz="7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 lang="pt-BR"/>
          </a:p>
        </p:txBody>
      </p:sp>
      <p:sp>
        <p:nvSpPr>
          <p:cNvPr id="7" name="Google Shape;393;p37"/>
          <p:cNvSpPr/>
          <p:nvPr/>
        </p:nvSpPr>
        <p:spPr>
          <a:xfrm>
            <a:off x="7243668" y="2721010"/>
            <a:ext cx="867555" cy="814309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Agrupar 7"/>
          <p:cNvGrpSpPr/>
          <p:nvPr/>
        </p:nvGrpSpPr>
        <p:grpSpPr>
          <a:xfrm>
            <a:off x="8104909" y="4021282"/>
            <a:ext cx="1039091" cy="1122218"/>
            <a:chOff x="2309907" y="392009"/>
            <a:chExt cx="4549913" cy="4554642"/>
          </a:xfrm>
        </p:grpSpPr>
        <p:sp>
          <p:nvSpPr>
            <p:cNvPr id="9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0" name="Agrupar 9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1" name="Agrupar 10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3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3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4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5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6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7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8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2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31705608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964380" y="1824971"/>
            <a:ext cx="5524764" cy="1190797"/>
          </a:xfrm>
        </p:spPr>
        <p:txBody>
          <a:bodyPr/>
          <a:lstStyle/>
          <a:p>
            <a:r>
              <a:rPr lang="pt-BR" sz="4000" dirty="0">
                <a:solidFill>
                  <a:schemeClr val="bg1"/>
                </a:solidFill>
                <a:sym typeface="Arial"/>
              </a:rPr>
              <a:t>VISÃO DO PROJETO</a:t>
            </a:r>
          </a:p>
        </p:txBody>
      </p:sp>
      <p:grpSp>
        <p:nvGrpSpPr>
          <p:cNvPr id="8" name="Google Shape;480;p37"/>
          <p:cNvGrpSpPr/>
          <p:nvPr/>
        </p:nvGrpSpPr>
        <p:grpSpPr>
          <a:xfrm>
            <a:off x="6970643" y="2891962"/>
            <a:ext cx="1279628" cy="745759"/>
            <a:chOff x="3241525" y="3039450"/>
            <a:chExt cx="494600" cy="312625"/>
          </a:xfrm>
        </p:grpSpPr>
        <p:sp>
          <p:nvSpPr>
            <p:cNvPr id="9" name="Google Shape;481;p37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2;p37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" name="Google Shape;433;p37"/>
          <p:cNvGrpSpPr/>
          <p:nvPr/>
        </p:nvGrpSpPr>
        <p:grpSpPr>
          <a:xfrm>
            <a:off x="978207" y="1430116"/>
            <a:ext cx="986173" cy="1066991"/>
            <a:chOff x="5970800" y="1619250"/>
            <a:chExt cx="428650" cy="456725"/>
          </a:xfrm>
        </p:grpSpPr>
        <p:sp>
          <p:nvSpPr>
            <p:cNvPr id="7" name="Google Shape;434;p37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35;p37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36;p37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37;p37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38;p37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16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Agrupar 16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8" name="Agrupar 17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0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0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1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8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2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6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3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24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9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2723834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/>
          </a:p>
        </p:txBody>
      </p:sp>
      <p:sp>
        <p:nvSpPr>
          <p:cNvPr id="144" name="Google Shape;144;p17"/>
          <p:cNvSpPr txBox="1">
            <a:spLocks noGrp="1"/>
          </p:cNvSpPr>
          <p:nvPr>
            <p:ph type="ctrTitle" idx="4294967295"/>
          </p:nvPr>
        </p:nvSpPr>
        <p:spPr>
          <a:xfrm>
            <a:off x="341596" y="1215052"/>
            <a:ext cx="5701912" cy="10840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>
                <a:solidFill>
                  <a:srgbClr val="ABE33F"/>
                </a:solidFill>
              </a:rPr>
              <a:t>QUEM SOMOS:</a:t>
            </a:r>
            <a:endParaRPr sz="5400" dirty="0">
              <a:solidFill>
                <a:srgbClr val="ABE33F"/>
              </a:solidFill>
            </a:endParaRPr>
          </a:p>
        </p:txBody>
      </p:sp>
      <p:sp>
        <p:nvSpPr>
          <p:cNvPr id="146" name="Google Shape;146;p17"/>
          <p:cNvSpPr/>
          <p:nvPr/>
        </p:nvSpPr>
        <p:spPr>
          <a:xfrm>
            <a:off x="4874250" y="-17350"/>
            <a:ext cx="4290325" cy="3789650"/>
          </a:xfrm>
          <a:custGeom>
            <a:avLst/>
            <a:gdLst/>
            <a:ahLst/>
            <a:cxnLst/>
            <a:rect l="l" t="t" r="r" b="b"/>
            <a:pathLst>
              <a:path w="171613" h="151586" extrusionOk="0">
                <a:moveTo>
                  <a:pt x="0" y="694"/>
                </a:moveTo>
                <a:lnTo>
                  <a:pt x="171613" y="0"/>
                </a:lnTo>
                <a:lnTo>
                  <a:pt x="170790" y="151586"/>
                </a:lnTo>
                <a:lnTo>
                  <a:pt x="46492" y="123154"/>
                </a:lnTo>
                <a:close/>
              </a:path>
            </a:pathLst>
          </a:custGeom>
          <a:solidFill>
            <a:srgbClr val="ABE33F">
              <a:alpha val="81150"/>
            </a:srgbClr>
          </a:solidFill>
          <a:ln>
            <a:noFill/>
          </a:ln>
        </p:spPr>
      </p:sp>
      <p:grpSp>
        <p:nvGrpSpPr>
          <p:cNvPr id="19" name="Agrupar 18"/>
          <p:cNvGrpSpPr/>
          <p:nvPr/>
        </p:nvGrpSpPr>
        <p:grpSpPr>
          <a:xfrm>
            <a:off x="6123485" y="135082"/>
            <a:ext cx="2880666" cy="2963121"/>
            <a:chOff x="2309907" y="392009"/>
            <a:chExt cx="4549913" cy="4554642"/>
          </a:xfrm>
        </p:grpSpPr>
        <p:sp>
          <p:nvSpPr>
            <p:cNvPr id="20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" name="Agrupar 20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2" name="Agrupar 21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4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4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5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2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3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6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0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7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28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3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  <p:sp>
        <p:nvSpPr>
          <p:cNvPr id="36" name="Retângulo 35"/>
          <p:cNvSpPr/>
          <p:nvPr/>
        </p:nvSpPr>
        <p:spPr>
          <a:xfrm>
            <a:off x="261619" y="2299092"/>
            <a:ext cx="5649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pt-BR" sz="2400" b="1" dirty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A SensorUnit, é uma pequena startup nascida em agosto de 2018, que oferece sensores para acompanhar a temperatura e umidade do cultivo em estufas INDOOR, com o intuito </a:t>
            </a:r>
            <a:r>
              <a:rPr lang="pt-BR" sz="24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de </a:t>
            </a:r>
            <a:r>
              <a:rPr lang="pt-BR" sz="2400" b="1" dirty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monitorar o </a:t>
            </a:r>
            <a:r>
              <a:rPr lang="pt-BR" sz="24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cultivo facilitando </a:t>
            </a:r>
            <a:r>
              <a:rPr lang="pt-BR" sz="2400" b="1" dirty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a vida do cliente.</a:t>
            </a:r>
          </a:p>
        </p:txBody>
      </p:sp>
      <p:grpSp>
        <p:nvGrpSpPr>
          <p:cNvPr id="37" name="Agrupar 36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38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39" name="Agrupar 38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40" name="Agrupar 39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42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52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53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3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50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51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4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48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9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45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46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7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41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3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/>
          </a:p>
        </p:txBody>
      </p:sp>
      <p:sp>
        <p:nvSpPr>
          <p:cNvPr id="111" name="Google Shape;111;p13"/>
          <p:cNvSpPr txBox="1">
            <a:spLocks noGrp="1"/>
          </p:cNvSpPr>
          <p:nvPr>
            <p:ph type="subTitle" idx="4294967295"/>
          </p:nvPr>
        </p:nvSpPr>
        <p:spPr>
          <a:xfrm>
            <a:off x="1823666" y="1573236"/>
            <a:ext cx="5948733" cy="21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 algn="ctr"/>
            <a:r>
              <a:rPr lang="pt-BR" sz="3200" b="1" dirty="0" smtClean="0">
                <a:latin typeface="Raleway"/>
                <a:ea typeface="Raleway"/>
                <a:cs typeface="Raleway"/>
                <a:sym typeface="Arial"/>
              </a:rPr>
              <a:t>Cultivo indoor;</a:t>
            </a:r>
          </a:p>
          <a:p>
            <a:pPr lvl="1" algn="ctr"/>
            <a:r>
              <a:rPr lang="pt-BR" sz="3200" b="1" dirty="0" smtClean="0">
                <a:latin typeface="Raleway"/>
                <a:ea typeface="Raleway"/>
                <a:cs typeface="Raleway"/>
                <a:sym typeface="Arial"/>
              </a:rPr>
              <a:t>Estufas e equipamentos;</a:t>
            </a:r>
            <a:endParaRPr lang="pt-BR" sz="3200" b="1" dirty="0">
              <a:latin typeface="Raleway"/>
              <a:ea typeface="Raleway"/>
              <a:cs typeface="Raleway"/>
              <a:sym typeface="Arial"/>
            </a:endParaRPr>
          </a:p>
          <a:p>
            <a:pPr lvl="1" algn="ctr"/>
            <a:r>
              <a:rPr lang="pt-BR" sz="3200" b="1" dirty="0" smtClean="0">
                <a:latin typeface="Raleway"/>
                <a:ea typeface="Raleway"/>
                <a:cs typeface="Raleway"/>
                <a:sym typeface="Arial"/>
              </a:rPr>
              <a:t> Necessidade </a:t>
            </a:r>
            <a:r>
              <a:rPr lang="pt-BR" sz="3200" b="1" dirty="0">
                <a:latin typeface="Raleway"/>
                <a:ea typeface="Raleway"/>
                <a:cs typeface="Raleway"/>
                <a:sym typeface="Arial"/>
              </a:rPr>
              <a:t>de melhoria no </a:t>
            </a:r>
            <a:r>
              <a:rPr lang="pt-BR" sz="3200" b="1" dirty="0" smtClean="0">
                <a:latin typeface="Raleway"/>
                <a:ea typeface="Raleway"/>
                <a:cs typeface="Raleway"/>
                <a:sym typeface="Arial"/>
              </a:rPr>
              <a:t>processo;</a:t>
            </a:r>
            <a:endParaRPr lang="pt-BR" sz="3200" b="1" dirty="0">
              <a:latin typeface="Raleway"/>
              <a:ea typeface="Raleway"/>
              <a:cs typeface="Raleway"/>
              <a:sym typeface="Arial"/>
            </a:endParaRPr>
          </a:p>
          <a:p>
            <a:pPr lvl="1" algn="ctr"/>
            <a:r>
              <a:rPr lang="pt-BR" sz="3200" b="1" dirty="0" smtClean="0">
                <a:latin typeface="Raleway"/>
                <a:ea typeface="Raleway"/>
                <a:cs typeface="Raleway"/>
                <a:sym typeface="Arial"/>
              </a:rPr>
              <a:t>Monitoração;</a:t>
            </a:r>
          </a:p>
          <a:p>
            <a:pPr marL="533400" lvl="1" indent="0" algn="ctr">
              <a:buNone/>
            </a:pPr>
            <a:endParaRPr lang="pt-BR" sz="3200" b="1" dirty="0">
              <a:latin typeface="Raleway"/>
              <a:ea typeface="Raleway"/>
              <a:cs typeface="Raleway"/>
              <a:sym typeface="Arial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3600" b="1" dirty="0">
              <a:latin typeface="Raleway"/>
              <a:ea typeface="Raleway"/>
              <a:cs typeface="Raleway"/>
              <a:sym typeface="Arial"/>
            </a:endParaRPr>
          </a:p>
        </p:txBody>
      </p:sp>
      <p:grpSp>
        <p:nvGrpSpPr>
          <p:cNvPr id="112" name="Google Shape;112;p13"/>
          <p:cNvGrpSpPr/>
          <p:nvPr/>
        </p:nvGrpSpPr>
        <p:grpSpPr>
          <a:xfrm>
            <a:off x="196515" y="3075709"/>
            <a:ext cx="1919644" cy="1870942"/>
            <a:chOff x="5300400" y="3670175"/>
            <a:chExt cx="421300" cy="399325"/>
          </a:xfrm>
        </p:grpSpPr>
        <p:sp>
          <p:nvSpPr>
            <p:cNvPr id="113" name="Google Shape;113;p13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rgbClr val="00AE9D">
                <a:alpha val="8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Título 1"/>
          <p:cNvSpPr txBox="1">
            <a:spLocks/>
          </p:cNvSpPr>
          <p:nvPr/>
        </p:nvSpPr>
        <p:spPr>
          <a:xfrm>
            <a:off x="5144711" y="183975"/>
            <a:ext cx="4348392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b="1" dirty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MERCADO:</a:t>
            </a:r>
          </a:p>
          <a:p>
            <a:pPr algn="ctr"/>
            <a:r>
              <a:rPr lang="pt-BR" sz="2000" b="1" dirty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pt-BR" sz="20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Problema/Justificativa e solução)</a:t>
            </a:r>
            <a:endParaRPr lang="pt-BR" sz="20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" name="Google Shape;541;p37"/>
          <p:cNvGrpSpPr/>
          <p:nvPr/>
        </p:nvGrpSpPr>
        <p:grpSpPr>
          <a:xfrm>
            <a:off x="1261470" y="2449907"/>
            <a:ext cx="752398" cy="745979"/>
            <a:chOff x="2624850" y="4296000"/>
            <a:chExt cx="380400" cy="495825"/>
          </a:xfrm>
          <a:solidFill>
            <a:srgbClr val="BBE863"/>
          </a:solidFill>
        </p:grpSpPr>
        <p:sp>
          <p:nvSpPr>
            <p:cNvPr id="18" name="Google Shape;542;p37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543;p37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544;p37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Google Shape;585;p37"/>
          <p:cNvSpPr/>
          <p:nvPr/>
        </p:nvSpPr>
        <p:spPr>
          <a:xfrm>
            <a:off x="1255269" y="1047349"/>
            <a:ext cx="206254" cy="237449"/>
          </a:xfrm>
          <a:custGeom>
            <a:avLst/>
            <a:gdLst/>
            <a:ahLst/>
            <a:cxnLst/>
            <a:rect l="l" t="t" r="r" b="b"/>
            <a:pathLst>
              <a:path w="3469" h="4128" extrusionOk="0">
                <a:moveTo>
                  <a:pt x="3395" y="0"/>
                </a:moveTo>
                <a:lnTo>
                  <a:pt x="3029" y="98"/>
                </a:lnTo>
                <a:lnTo>
                  <a:pt x="2638" y="195"/>
                </a:lnTo>
                <a:lnTo>
                  <a:pt x="2149" y="342"/>
                </a:lnTo>
                <a:lnTo>
                  <a:pt x="1661" y="537"/>
                </a:lnTo>
                <a:lnTo>
                  <a:pt x="1392" y="659"/>
                </a:lnTo>
                <a:lnTo>
                  <a:pt x="1148" y="806"/>
                </a:lnTo>
                <a:lnTo>
                  <a:pt x="904" y="953"/>
                </a:lnTo>
                <a:lnTo>
                  <a:pt x="684" y="1124"/>
                </a:lnTo>
                <a:lnTo>
                  <a:pt x="489" y="1319"/>
                </a:lnTo>
                <a:lnTo>
                  <a:pt x="318" y="1514"/>
                </a:lnTo>
                <a:lnTo>
                  <a:pt x="196" y="1710"/>
                </a:lnTo>
                <a:lnTo>
                  <a:pt x="98" y="1929"/>
                </a:lnTo>
                <a:lnTo>
                  <a:pt x="49" y="2149"/>
                </a:lnTo>
                <a:lnTo>
                  <a:pt x="0" y="2369"/>
                </a:lnTo>
                <a:lnTo>
                  <a:pt x="0" y="2589"/>
                </a:lnTo>
                <a:lnTo>
                  <a:pt x="25" y="2784"/>
                </a:lnTo>
                <a:lnTo>
                  <a:pt x="49" y="2980"/>
                </a:lnTo>
                <a:lnTo>
                  <a:pt x="98" y="3175"/>
                </a:lnTo>
                <a:lnTo>
                  <a:pt x="220" y="3517"/>
                </a:lnTo>
                <a:lnTo>
                  <a:pt x="342" y="3786"/>
                </a:lnTo>
                <a:lnTo>
                  <a:pt x="489" y="4030"/>
                </a:lnTo>
                <a:lnTo>
                  <a:pt x="757" y="4079"/>
                </a:lnTo>
                <a:lnTo>
                  <a:pt x="1050" y="4103"/>
                </a:lnTo>
                <a:lnTo>
                  <a:pt x="1392" y="4128"/>
                </a:lnTo>
                <a:lnTo>
                  <a:pt x="1588" y="4103"/>
                </a:lnTo>
                <a:lnTo>
                  <a:pt x="1808" y="4079"/>
                </a:lnTo>
                <a:lnTo>
                  <a:pt x="2003" y="4030"/>
                </a:lnTo>
                <a:lnTo>
                  <a:pt x="2198" y="3957"/>
                </a:lnTo>
                <a:lnTo>
                  <a:pt x="2394" y="3859"/>
                </a:lnTo>
                <a:lnTo>
                  <a:pt x="2589" y="3737"/>
                </a:lnTo>
                <a:lnTo>
                  <a:pt x="2760" y="3590"/>
                </a:lnTo>
                <a:lnTo>
                  <a:pt x="2931" y="3395"/>
                </a:lnTo>
                <a:lnTo>
                  <a:pt x="3053" y="3175"/>
                </a:lnTo>
                <a:lnTo>
                  <a:pt x="3175" y="2931"/>
                </a:lnTo>
                <a:lnTo>
                  <a:pt x="3273" y="2662"/>
                </a:lnTo>
                <a:lnTo>
                  <a:pt x="3346" y="2394"/>
                </a:lnTo>
                <a:lnTo>
                  <a:pt x="3395" y="2125"/>
                </a:lnTo>
                <a:lnTo>
                  <a:pt x="3419" y="1832"/>
                </a:lnTo>
                <a:lnTo>
                  <a:pt x="3468" y="1294"/>
                </a:lnTo>
                <a:lnTo>
                  <a:pt x="3468" y="782"/>
                </a:lnTo>
                <a:lnTo>
                  <a:pt x="3444" y="391"/>
                </a:lnTo>
                <a:lnTo>
                  <a:pt x="3395" y="0"/>
                </a:lnTo>
                <a:close/>
              </a:path>
            </a:pathLst>
          </a:custGeom>
          <a:solidFill>
            <a:srgbClr val="BBE86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Agrupar 24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26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7" name="Agrupar 26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28" name="Agrupar 27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30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40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41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1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38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9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2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36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7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33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34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5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29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0" y="218099"/>
            <a:ext cx="9144000" cy="857400"/>
          </a:xfrm>
        </p:spPr>
        <p:txBody>
          <a:bodyPr/>
          <a:lstStyle/>
          <a:p>
            <a:pPr algn="ctr"/>
            <a:r>
              <a:rPr lang="pt-BR" sz="3600" dirty="0" smtClean="0"/>
              <a:t>ESTUFA E SOLUÇÃO</a:t>
            </a:r>
            <a:endParaRPr lang="pt-BR" sz="3600" dirty="0"/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pt-BR"/>
          </a:p>
        </p:txBody>
      </p:sp>
      <p:pic>
        <p:nvPicPr>
          <p:cNvPr id="102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778" y="1435892"/>
            <a:ext cx="3594965" cy="3594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384478" y="1105663"/>
            <a:ext cx="1120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Estufa</a:t>
            </a:r>
          </a:p>
        </p:txBody>
      </p:sp>
      <p:pic>
        <p:nvPicPr>
          <p:cNvPr id="29698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77949" y="1323703"/>
            <a:ext cx="3090929" cy="3090929"/>
          </a:xfrm>
          <a:prstGeom prst="rect">
            <a:avLst/>
          </a:prstGeom>
          <a:noFill/>
        </p:spPr>
      </p:pic>
      <p:grpSp>
        <p:nvGrpSpPr>
          <p:cNvPr id="15" name="Agrupar 29"/>
          <p:cNvGrpSpPr/>
          <p:nvPr/>
        </p:nvGrpSpPr>
        <p:grpSpPr>
          <a:xfrm>
            <a:off x="3988905" y="2259495"/>
            <a:ext cx="1179443" cy="2287479"/>
            <a:chOff x="301472" y="1719948"/>
            <a:chExt cx="1373011" cy="2827027"/>
          </a:xfrm>
        </p:grpSpPr>
        <p:sp>
          <p:nvSpPr>
            <p:cNvPr id="16" name="Google Shape;272;p30"/>
            <p:cNvSpPr/>
            <p:nvPr/>
          </p:nvSpPr>
          <p:spPr>
            <a:xfrm>
              <a:off x="301472" y="1719948"/>
              <a:ext cx="1373011" cy="2827027"/>
            </a:xfrm>
            <a:custGeom>
              <a:avLst/>
              <a:gdLst/>
              <a:ahLst/>
              <a:cxnLst/>
              <a:rect l="l" t="t" r="r" b="b"/>
              <a:pathLst>
                <a:path w="30819" h="61841" extrusionOk="0">
                  <a:moveTo>
                    <a:pt x="5160" y="2580"/>
                  </a:moveTo>
                  <a:lnTo>
                    <a:pt x="5295" y="2648"/>
                  </a:lnTo>
                  <a:lnTo>
                    <a:pt x="5363" y="2784"/>
                  </a:lnTo>
                  <a:lnTo>
                    <a:pt x="5363" y="2920"/>
                  </a:lnTo>
                  <a:lnTo>
                    <a:pt x="5363" y="3055"/>
                  </a:lnTo>
                  <a:lnTo>
                    <a:pt x="5295" y="3191"/>
                  </a:lnTo>
                  <a:lnTo>
                    <a:pt x="5160" y="3259"/>
                  </a:lnTo>
                  <a:lnTo>
                    <a:pt x="4888" y="3259"/>
                  </a:lnTo>
                  <a:lnTo>
                    <a:pt x="4752" y="3191"/>
                  </a:lnTo>
                  <a:lnTo>
                    <a:pt x="4684" y="3055"/>
                  </a:lnTo>
                  <a:lnTo>
                    <a:pt x="4684" y="2920"/>
                  </a:lnTo>
                  <a:lnTo>
                    <a:pt x="4684" y="2784"/>
                  </a:lnTo>
                  <a:lnTo>
                    <a:pt x="4752" y="2648"/>
                  </a:lnTo>
                  <a:lnTo>
                    <a:pt x="4888" y="2580"/>
                  </a:lnTo>
                  <a:close/>
                  <a:moveTo>
                    <a:pt x="15410" y="2241"/>
                  </a:moveTo>
                  <a:lnTo>
                    <a:pt x="15681" y="2309"/>
                  </a:lnTo>
                  <a:lnTo>
                    <a:pt x="15885" y="2444"/>
                  </a:lnTo>
                  <a:lnTo>
                    <a:pt x="16021" y="2648"/>
                  </a:lnTo>
                  <a:lnTo>
                    <a:pt x="16088" y="2920"/>
                  </a:lnTo>
                  <a:lnTo>
                    <a:pt x="16021" y="3191"/>
                  </a:lnTo>
                  <a:lnTo>
                    <a:pt x="15885" y="3395"/>
                  </a:lnTo>
                  <a:lnTo>
                    <a:pt x="15681" y="3531"/>
                  </a:lnTo>
                  <a:lnTo>
                    <a:pt x="15410" y="3598"/>
                  </a:lnTo>
                  <a:lnTo>
                    <a:pt x="15138" y="3531"/>
                  </a:lnTo>
                  <a:lnTo>
                    <a:pt x="14934" y="3395"/>
                  </a:lnTo>
                  <a:lnTo>
                    <a:pt x="14799" y="3191"/>
                  </a:lnTo>
                  <a:lnTo>
                    <a:pt x="14731" y="2920"/>
                  </a:lnTo>
                  <a:lnTo>
                    <a:pt x="14799" y="2648"/>
                  </a:lnTo>
                  <a:lnTo>
                    <a:pt x="14934" y="2444"/>
                  </a:lnTo>
                  <a:lnTo>
                    <a:pt x="15138" y="2309"/>
                  </a:lnTo>
                  <a:lnTo>
                    <a:pt x="15410" y="2241"/>
                  </a:lnTo>
                  <a:close/>
                  <a:moveTo>
                    <a:pt x="29393" y="5228"/>
                  </a:moveTo>
                  <a:lnTo>
                    <a:pt x="29461" y="5296"/>
                  </a:lnTo>
                  <a:lnTo>
                    <a:pt x="29461" y="54849"/>
                  </a:lnTo>
                  <a:lnTo>
                    <a:pt x="1426" y="54849"/>
                  </a:lnTo>
                  <a:lnTo>
                    <a:pt x="1426" y="5296"/>
                  </a:lnTo>
                  <a:lnTo>
                    <a:pt x="1494" y="5228"/>
                  </a:lnTo>
                  <a:close/>
                  <a:moveTo>
                    <a:pt x="15410" y="544"/>
                  </a:moveTo>
                  <a:lnTo>
                    <a:pt x="19143" y="612"/>
                  </a:lnTo>
                  <a:lnTo>
                    <a:pt x="23012" y="747"/>
                  </a:lnTo>
                  <a:lnTo>
                    <a:pt x="26339" y="951"/>
                  </a:lnTo>
                  <a:lnTo>
                    <a:pt x="27560" y="1087"/>
                  </a:lnTo>
                  <a:lnTo>
                    <a:pt x="27560" y="1087"/>
                  </a:lnTo>
                  <a:lnTo>
                    <a:pt x="26339" y="1019"/>
                  </a:lnTo>
                  <a:lnTo>
                    <a:pt x="23012" y="815"/>
                  </a:lnTo>
                  <a:lnTo>
                    <a:pt x="19143" y="680"/>
                  </a:lnTo>
                  <a:lnTo>
                    <a:pt x="15410" y="612"/>
                  </a:lnTo>
                  <a:lnTo>
                    <a:pt x="11676" y="680"/>
                  </a:lnTo>
                  <a:lnTo>
                    <a:pt x="7807" y="815"/>
                  </a:lnTo>
                  <a:lnTo>
                    <a:pt x="4481" y="1019"/>
                  </a:lnTo>
                  <a:lnTo>
                    <a:pt x="3259" y="1087"/>
                  </a:lnTo>
                  <a:lnTo>
                    <a:pt x="2444" y="1223"/>
                  </a:lnTo>
                  <a:lnTo>
                    <a:pt x="1969" y="1358"/>
                  </a:lnTo>
                  <a:lnTo>
                    <a:pt x="1630" y="1494"/>
                  </a:lnTo>
                  <a:lnTo>
                    <a:pt x="1290" y="1698"/>
                  </a:lnTo>
                  <a:lnTo>
                    <a:pt x="1019" y="1901"/>
                  </a:lnTo>
                  <a:lnTo>
                    <a:pt x="815" y="2173"/>
                  </a:lnTo>
                  <a:lnTo>
                    <a:pt x="679" y="2444"/>
                  </a:lnTo>
                  <a:lnTo>
                    <a:pt x="544" y="2852"/>
                  </a:lnTo>
                  <a:lnTo>
                    <a:pt x="544" y="3259"/>
                  </a:lnTo>
                  <a:lnTo>
                    <a:pt x="544" y="58311"/>
                  </a:lnTo>
                  <a:lnTo>
                    <a:pt x="544" y="58718"/>
                  </a:lnTo>
                  <a:lnTo>
                    <a:pt x="476" y="58311"/>
                  </a:lnTo>
                  <a:lnTo>
                    <a:pt x="476" y="3259"/>
                  </a:lnTo>
                  <a:lnTo>
                    <a:pt x="544" y="2784"/>
                  </a:lnTo>
                  <a:lnTo>
                    <a:pt x="612" y="2444"/>
                  </a:lnTo>
                  <a:lnTo>
                    <a:pt x="747" y="2105"/>
                  </a:lnTo>
                  <a:lnTo>
                    <a:pt x="951" y="1834"/>
                  </a:lnTo>
                  <a:lnTo>
                    <a:pt x="1222" y="1630"/>
                  </a:lnTo>
                  <a:lnTo>
                    <a:pt x="1562" y="1426"/>
                  </a:lnTo>
                  <a:lnTo>
                    <a:pt x="1969" y="1290"/>
                  </a:lnTo>
                  <a:lnTo>
                    <a:pt x="2444" y="1155"/>
                  </a:lnTo>
                  <a:lnTo>
                    <a:pt x="3259" y="1087"/>
                  </a:lnTo>
                  <a:lnTo>
                    <a:pt x="4481" y="951"/>
                  </a:lnTo>
                  <a:lnTo>
                    <a:pt x="7807" y="747"/>
                  </a:lnTo>
                  <a:lnTo>
                    <a:pt x="11676" y="612"/>
                  </a:lnTo>
                  <a:lnTo>
                    <a:pt x="15410" y="544"/>
                  </a:lnTo>
                  <a:close/>
                  <a:moveTo>
                    <a:pt x="27560" y="1087"/>
                  </a:moveTo>
                  <a:lnTo>
                    <a:pt x="28375" y="1155"/>
                  </a:lnTo>
                  <a:lnTo>
                    <a:pt x="28850" y="1290"/>
                  </a:lnTo>
                  <a:lnTo>
                    <a:pt x="29257" y="1426"/>
                  </a:lnTo>
                  <a:lnTo>
                    <a:pt x="29597" y="1630"/>
                  </a:lnTo>
                  <a:lnTo>
                    <a:pt x="29868" y="1834"/>
                  </a:lnTo>
                  <a:lnTo>
                    <a:pt x="30072" y="2105"/>
                  </a:lnTo>
                  <a:lnTo>
                    <a:pt x="30208" y="2444"/>
                  </a:lnTo>
                  <a:lnTo>
                    <a:pt x="30276" y="2784"/>
                  </a:lnTo>
                  <a:lnTo>
                    <a:pt x="30344" y="3259"/>
                  </a:lnTo>
                  <a:lnTo>
                    <a:pt x="30344" y="58311"/>
                  </a:lnTo>
                  <a:lnTo>
                    <a:pt x="30276" y="58718"/>
                  </a:lnTo>
                  <a:lnTo>
                    <a:pt x="30208" y="59125"/>
                  </a:lnTo>
                  <a:lnTo>
                    <a:pt x="30072" y="59465"/>
                  </a:lnTo>
                  <a:lnTo>
                    <a:pt x="29868" y="59736"/>
                  </a:lnTo>
                  <a:lnTo>
                    <a:pt x="29597" y="60008"/>
                  </a:lnTo>
                  <a:lnTo>
                    <a:pt x="29257" y="60144"/>
                  </a:lnTo>
                  <a:lnTo>
                    <a:pt x="28850" y="60347"/>
                  </a:lnTo>
                  <a:lnTo>
                    <a:pt x="28375" y="60415"/>
                  </a:lnTo>
                  <a:lnTo>
                    <a:pt x="26746" y="60687"/>
                  </a:lnTo>
                  <a:lnTo>
                    <a:pt x="23895" y="60958"/>
                  </a:lnTo>
                  <a:lnTo>
                    <a:pt x="22130" y="61094"/>
                  </a:lnTo>
                  <a:lnTo>
                    <a:pt x="20093" y="61230"/>
                  </a:lnTo>
                  <a:lnTo>
                    <a:pt x="17853" y="61298"/>
                  </a:lnTo>
                  <a:lnTo>
                    <a:pt x="12966" y="61298"/>
                  </a:lnTo>
                  <a:lnTo>
                    <a:pt x="10726" y="61230"/>
                  </a:lnTo>
                  <a:lnTo>
                    <a:pt x="8689" y="61094"/>
                  </a:lnTo>
                  <a:lnTo>
                    <a:pt x="6924" y="60958"/>
                  </a:lnTo>
                  <a:lnTo>
                    <a:pt x="4073" y="60687"/>
                  </a:lnTo>
                  <a:lnTo>
                    <a:pt x="2444" y="60415"/>
                  </a:lnTo>
                  <a:lnTo>
                    <a:pt x="1969" y="60347"/>
                  </a:lnTo>
                  <a:lnTo>
                    <a:pt x="1562" y="60144"/>
                  </a:lnTo>
                  <a:lnTo>
                    <a:pt x="1290" y="60008"/>
                  </a:lnTo>
                  <a:lnTo>
                    <a:pt x="951" y="59736"/>
                  </a:lnTo>
                  <a:lnTo>
                    <a:pt x="747" y="59465"/>
                  </a:lnTo>
                  <a:lnTo>
                    <a:pt x="612" y="59125"/>
                  </a:lnTo>
                  <a:lnTo>
                    <a:pt x="544" y="58718"/>
                  </a:lnTo>
                  <a:lnTo>
                    <a:pt x="544" y="58718"/>
                  </a:lnTo>
                  <a:lnTo>
                    <a:pt x="679" y="59125"/>
                  </a:lnTo>
                  <a:lnTo>
                    <a:pt x="815" y="59397"/>
                  </a:lnTo>
                  <a:lnTo>
                    <a:pt x="1019" y="59669"/>
                  </a:lnTo>
                  <a:lnTo>
                    <a:pt x="1290" y="59940"/>
                  </a:lnTo>
                  <a:lnTo>
                    <a:pt x="1630" y="60144"/>
                  </a:lnTo>
                  <a:lnTo>
                    <a:pt x="2037" y="60279"/>
                  </a:lnTo>
                  <a:lnTo>
                    <a:pt x="2444" y="60415"/>
                  </a:lnTo>
                  <a:lnTo>
                    <a:pt x="4073" y="60619"/>
                  </a:lnTo>
                  <a:lnTo>
                    <a:pt x="6924" y="60890"/>
                  </a:lnTo>
                  <a:lnTo>
                    <a:pt x="8689" y="61026"/>
                  </a:lnTo>
                  <a:lnTo>
                    <a:pt x="10726" y="61162"/>
                  </a:lnTo>
                  <a:lnTo>
                    <a:pt x="12966" y="61230"/>
                  </a:lnTo>
                  <a:lnTo>
                    <a:pt x="17853" y="61230"/>
                  </a:lnTo>
                  <a:lnTo>
                    <a:pt x="20093" y="61162"/>
                  </a:lnTo>
                  <a:lnTo>
                    <a:pt x="22130" y="61026"/>
                  </a:lnTo>
                  <a:lnTo>
                    <a:pt x="23895" y="60890"/>
                  </a:lnTo>
                  <a:lnTo>
                    <a:pt x="26746" y="60619"/>
                  </a:lnTo>
                  <a:lnTo>
                    <a:pt x="28375" y="60415"/>
                  </a:lnTo>
                  <a:lnTo>
                    <a:pt x="28850" y="60279"/>
                  </a:lnTo>
                  <a:lnTo>
                    <a:pt x="29190" y="60144"/>
                  </a:lnTo>
                  <a:lnTo>
                    <a:pt x="29529" y="59940"/>
                  </a:lnTo>
                  <a:lnTo>
                    <a:pt x="29800" y="59669"/>
                  </a:lnTo>
                  <a:lnTo>
                    <a:pt x="30004" y="59397"/>
                  </a:lnTo>
                  <a:lnTo>
                    <a:pt x="30140" y="59125"/>
                  </a:lnTo>
                  <a:lnTo>
                    <a:pt x="30276" y="58718"/>
                  </a:lnTo>
                  <a:lnTo>
                    <a:pt x="30276" y="58311"/>
                  </a:lnTo>
                  <a:lnTo>
                    <a:pt x="30276" y="3259"/>
                  </a:lnTo>
                  <a:lnTo>
                    <a:pt x="30276" y="2852"/>
                  </a:lnTo>
                  <a:lnTo>
                    <a:pt x="30140" y="2444"/>
                  </a:lnTo>
                  <a:lnTo>
                    <a:pt x="30004" y="2173"/>
                  </a:lnTo>
                  <a:lnTo>
                    <a:pt x="29800" y="1901"/>
                  </a:lnTo>
                  <a:lnTo>
                    <a:pt x="29529" y="1698"/>
                  </a:lnTo>
                  <a:lnTo>
                    <a:pt x="29190" y="1494"/>
                  </a:lnTo>
                  <a:lnTo>
                    <a:pt x="28850" y="1358"/>
                  </a:lnTo>
                  <a:lnTo>
                    <a:pt x="28375" y="1223"/>
                  </a:lnTo>
                  <a:lnTo>
                    <a:pt x="27560" y="1087"/>
                  </a:lnTo>
                  <a:close/>
                  <a:moveTo>
                    <a:pt x="15410" y="1"/>
                  </a:moveTo>
                  <a:lnTo>
                    <a:pt x="11608" y="69"/>
                  </a:lnTo>
                  <a:lnTo>
                    <a:pt x="7739" y="204"/>
                  </a:lnTo>
                  <a:lnTo>
                    <a:pt x="4413" y="408"/>
                  </a:lnTo>
                  <a:lnTo>
                    <a:pt x="3191" y="544"/>
                  </a:lnTo>
                  <a:lnTo>
                    <a:pt x="2309" y="680"/>
                  </a:lnTo>
                  <a:lnTo>
                    <a:pt x="1765" y="815"/>
                  </a:lnTo>
                  <a:lnTo>
                    <a:pt x="1290" y="1019"/>
                  </a:lnTo>
                  <a:lnTo>
                    <a:pt x="883" y="1223"/>
                  </a:lnTo>
                  <a:lnTo>
                    <a:pt x="544" y="1494"/>
                  </a:lnTo>
                  <a:lnTo>
                    <a:pt x="340" y="1901"/>
                  </a:lnTo>
                  <a:lnTo>
                    <a:pt x="136" y="2241"/>
                  </a:lnTo>
                  <a:lnTo>
                    <a:pt x="1" y="2716"/>
                  </a:lnTo>
                  <a:lnTo>
                    <a:pt x="1" y="3259"/>
                  </a:lnTo>
                  <a:lnTo>
                    <a:pt x="1" y="58311"/>
                  </a:lnTo>
                  <a:lnTo>
                    <a:pt x="1" y="58854"/>
                  </a:lnTo>
                  <a:lnTo>
                    <a:pt x="136" y="59261"/>
                  </a:lnTo>
                  <a:lnTo>
                    <a:pt x="340" y="59736"/>
                  </a:lnTo>
                  <a:lnTo>
                    <a:pt x="612" y="60076"/>
                  </a:lnTo>
                  <a:lnTo>
                    <a:pt x="951" y="60347"/>
                  </a:lnTo>
                  <a:lnTo>
                    <a:pt x="1358" y="60619"/>
                  </a:lnTo>
                  <a:lnTo>
                    <a:pt x="1833" y="60823"/>
                  </a:lnTo>
                  <a:lnTo>
                    <a:pt x="2309" y="60958"/>
                  </a:lnTo>
                  <a:lnTo>
                    <a:pt x="4006" y="61162"/>
                  </a:lnTo>
                  <a:lnTo>
                    <a:pt x="6857" y="61501"/>
                  </a:lnTo>
                  <a:lnTo>
                    <a:pt x="8689" y="61637"/>
                  </a:lnTo>
                  <a:lnTo>
                    <a:pt x="10726" y="61705"/>
                  </a:lnTo>
                  <a:lnTo>
                    <a:pt x="12966" y="61773"/>
                  </a:lnTo>
                  <a:lnTo>
                    <a:pt x="15410" y="61841"/>
                  </a:lnTo>
                  <a:lnTo>
                    <a:pt x="17853" y="61773"/>
                  </a:lnTo>
                  <a:lnTo>
                    <a:pt x="20093" y="61705"/>
                  </a:lnTo>
                  <a:lnTo>
                    <a:pt x="22130" y="61637"/>
                  </a:lnTo>
                  <a:lnTo>
                    <a:pt x="23963" y="61501"/>
                  </a:lnTo>
                  <a:lnTo>
                    <a:pt x="26814" y="61162"/>
                  </a:lnTo>
                  <a:lnTo>
                    <a:pt x="28511" y="60958"/>
                  </a:lnTo>
                  <a:lnTo>
                    <a:pt x="28986" y="60823"/>
                  </a:lnTo>
                  <a:lnTo>
                    <a:pt x="29461" y="60619"/>
                  </a:lnTo>
                  <a:lnTo>
                    <a:pt x="29868" y="60347"/>
                  </a:lnTo>
                  <a:lnTo>
                    <a:pt x="30208" y="60076"/>
                  </a:lnTo>
                  <a:lnTo>
                    <a:pt x="30479" y="59736"/>
                  </a:lnTo>
                  <a:lnTo>
                    <a:pt x="30683" y="59261"/>
                  </a:lnTo>
                  <a:lnTo>
                    <a:pt x="30819" y="58854"/>
                  </a:lnTo>
                  <a:lnTo>
                    <a:pt x="30819" y="58311"/>
                  </a:lnTo>
                  <a:lnTo>
                    <a:pt x="30819" y="3259"/>
                  </a:lnTo>
                  <a:lnTo>
                    <a:pt x="30819" y="2716"/>
                  </a:lnTo>
                  <a:lnTo>
                    <a:pt x="30683" y="2241"/>
                  </a:lnTo>
                  <a:lnTo>
                    <a:pt x="30547" y="1901"/>
                  </a:lnTo>
                  <a:lnTo>
                    <a:pt x="30276" y="1494"/>
                  </a:lnTo>
                  <a:lnTo>
                    <a:pt x="29936" y="1223"/>
                  </a:lnTo>
                  <a:lnTo>
                    <a:pt x="29529" y="1019"/>
                  </a:lnTo>
                  <a:lnTo>
                    <a:pt x="29054" y="815"/>
                  </a:lnTo>
                  <a:lnTo>
                    <a:pt x="28511" y="680"/>
                  </a:lnTo>
                  <a:lnTo>
                    <a:pt x="27628" y="544"/>
                  </a:lnTo>
                  <a:lnTo>
                    <a:pt x="26406" y="408"/>
                  </a:lnTo>
                  <a:lnTo>
                    <a:pt x="23080" y="204"/>
                  </a:lnTo>
                  <a:lnTo>
                    <a:pt x="19211" y="69"/>
                  </a:lnTo>
                  <a:lnTo>
                    <a:pt x="15410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004C5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7" name="Imagem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41" t="8845" r="43350" b="2749"/>
            <a:stretch/>
          </p:blipFill>
          <p:spPr>
            <a:xfrm>
              <a:off x="374073" y="1969678"/>
              <a:ext cx="1254404" cy="2265219"/>
            </a:xfrm>
            <a:prstGeom prst="rect">
              <a:avLst/>
            </a:prstGeom>
          </p:spPr>
        </p:pic>
      </p:grpSp>
      <p:sp>
        <p:nvSpPr>
          <p:cNvPr id="18" name="CaixaDeTexto 17"/>
          <p:cNvSpPr txBox="1"/>
          <p:nvPr/>
        </p:nvSpPr>
        <p:spPr>
          <a:xfrm>
            <a:off x="3703607" y="1615872"/>
            <a:ext cx="2036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  <a:sym typeface="Karla"/>
              </a:rPr>
              <a:t>Monitoração</a:t>
            </a:r>
            <a:endParaRPr lang="pt-BR" sz="2400" b="1" dirty="0">
              <a:solidFill>
                <a:srgbClr val="004C52"/>
              </a:solidFill>
              <a:latin typeface="Raleway"/>
              <a:ea typeface="Raleway"/>
              <a:cs typeface="Raleway"/>
              <a:sym typeface="Karla"/>
            </a:endParaRPr>
          </a:p>
        </p:txBody>
      </p:sp>
    </p:spTree>
    <p:extLst>
      <p:ext uri="{BB962C8B-B14F-4D97-AF65-F5344CB8AC3E}">
        <p14:creationId xmlns:p14="http://schemas.microsoft.com/office/powerpoint/2010/main" val="202731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/>
          </a:p>
        </p:txBody>
      </p:sp>
      <p:sp>
        <p:nvSpPr>
          <p:cNvPr id="7" name="Título 1"/>
          <p:cNvSpPr>
            <a:spLocks noGrp="1"/>
          </p:cNvSpPr>
          <p:nvPr>
            <p:ph type="ctrTitle"/>
          </p:nvPr>
        </p:nvSpPr>
        <p:spPr>
          <a:xfrm>
            <a:off x="1979259" y="2009182"/>
            <a:ext cx="5513100" cy="1159800"/>
          </a:xfrm>
        </p:spPr>
        <p:txBody>
          <a:bodyPr/>
          <a:lstStyle/>
          <a:p>
            <a:r>
              <a:rPr lang="pt-BR" sz="4000" dirty="0">
                <a:solidFill>
                  <a:schemeClr val="bg1"/>
                </a:solidFill>
                <a:sym typeface="Arial"/>
              </a:rPr>
              <a:t>PLANEJAMENTO DO PROJETO</a:t>
            </a:r>
          </a:p>
        </p:txBody>
      </p:sp>
      <p:grpSp>
        <p:nvGrpSpPr>
          <p:cNvPr id="8" name="Google Shape;330;p37"/>
          <p:cNvGrpSpPr/>
          <p:nvPr/>
        </p:nvGrpSpPr>
        <p:grpSpPr>
          <a:xfrm>
            <a:off x="7155712" y="2423271"/>
            <a:ext cx="953858" cy="1298074"/>
            <a:chOff x="584925" y="238125"/>
            <a:chExt cx="415200" cy="525100"/>
          </a:xfrm>
        </p:grpSpPr>
        <p:sp>
          <p:nvSpPr>
            <p:cNvPr id="9" name="Google Shape;331;p37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32;p37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33;p37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34;p37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35;p37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36;p37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Agrupar 14"/>
          <p:cNvGrpSpPr/>
          <p:nvPr/>
        </p:nvGrpSpPr>
        <p:grpSpPr>
          <a:xfrm>
            <a:off x="8175825" y="4093440"/>
            <a:ext cx="968175" cy="1050060"/>
            <a:chOff x="2309907" y="392009"/>
            <a:chExt cx="4549913" cy="4554642"/>
          </a:xfrm>
        </p:grpSpPr>
        <p:sp>
          <p:nvSpPr>
            <p:cNvPr id="16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7" name="Agrupar 16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8" name="Agrupar 17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20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30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31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1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8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9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2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6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7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23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24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5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9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/>
          </a:p>
        </p:txBody>
      </p:sp>
      <p:sp>
        <p:nvSpPr>
          <p:cNvPr id="5" name="Título 1"/>
          <p:cNvSpPr txBox="1">
            <a:spLocks/>
          </p:cNvSpPr>
          <p:nvPr/>
        </p:nvSpPr>
        <p:spPr>
          <a:xfrm>
            <a:off x="5211567" y="-76999"/>
            <a:ext cx="4348392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EQUIPE DO PROJETO </a:t>
            </a:r>
            <a:endParaRPr lang="pt-BR" sz="20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058" name="AutoShape 2" descr="blob:https://web.whatsapp.com/3fdc841b-cf88-4f78-8fa5-6547aa19f2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060" name="AutoShape 4" descr="blob:https://web.whatsapp.com/3fdc841b-cf88-4f78-8fa5-6547aa19f2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5062" name="AutoShape 6" descr="blob:https://web.whatsapp.com/3fdc841b-cf88-4f78-8fa5-6547aa19f2f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cris.jpg"/>
          <p:cNvPicPr>
            <a:picLocks noChangeAspect="1"/>
          </p:cNvPicPr>
          <p:nvPr/>
        </p:nvPicPr>
        <p:blipFill>
          <a:blip r:embed="rId3"/>
          <a:srcRect t="1962" r="16290"/>
          <a:stretch>
            <a:fillRect/>
          </a:stretch>
        </p:blipFill>
        <p:spPr>
          <a:xfrm>
            <a:off x="3884752" y="1346538"/>
            <a:ext cx="1130836" cy="1433729"/>
          </a:xfrm>
          <a:prstGeom prst="rect">
            <a:avLst/>
          </a:prstGeom>
          <a:ln w="57150" cap="sq" cmpd="thickThin">
            <a:solidFill>
              <a:srgbClr val="004C5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45064" name="AutoShape 8" descr="blob:https://web.whatsapp.com/d40a3710-dabe-496f-b3ae-8e6bc3b208f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3" name="Imagem 12" descr="fg.jpg"/>
          <p:cNvPicPr>
            <a:picLocks noChangeAspect="1"/>
          </p:cNvPicPr>
          <p:nvPr/>
        </p:nvPicPr>
        <p:blipFill>
          <a:blip r:embed="rId4"/>
          <a:srcRect t="5518" r="10173"/>
          <a:stretch>
            <a:fillRect/>
          </a:stretch>
        </p:blipFill>
        <p:spPr>
          <a:xfrm>
            <a:off x="2206610" y="1341105"/>
            <a:ext cx="1080737" cy="1417743"/>
          </a:xfrm>
          <a:prstGeom prst="rect">
            <a:avLst/>
          </a:prstGeom>
          <a:ln w="57150" cap="sq" cmpd="thickThin">
            <a:solidFill>
              <a:srgbClr val="004C5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" name="CaixaDeTexto 1"/>
          <p:cNvSpPr txBox="1"/>
          <p:nvPr/>
        </p:nvSpPr>
        <p:spPr>
          <a:xfrm>
            <a:off x="3438197" y="3003343"/>
            <a:ext cx="1918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err="1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Cristielen</a:t>
            </a:r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 Oliveira:</a:t>
            </a:r>
            <a:endParaRPr lang="pt-BR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  <a:p>
            <a:pPr algn="ctr"/>
            <a:r>
              <a:rPr lang="pt-BR" dirty="0" err="1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Front-end</a:t>
            </a:r>
            <a:r>
              <a:rPr lang="pt-BR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.</a:t>
            </a:r>
          </a:p>
          <a:p>
            <a:pPr algn="ctr"/>
            <a:r>
              <a:rPr lang="pt-BR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Interface/Cadastro e </a:t>
            </a:r>
            <a:r>
              <a:rPr lang="pt-BR" dirty="0" err="1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login</a:t>
            </a:r>
            <a:r>
              <a:rPr lang="pt-BR" dirty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 do </a:t>
            </a:r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site.</a:t>
            </a:r>
            <a:endParaRPr lang="pt-BR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1974574" y="2949968"/>
            <a:ext cx="146362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Augusto Ferreira:</a:t>
            </a:r>
          </a:p>
          <a:p>
            <a:pPr algn="ctr"/>
            <a:endParaRPr lang="pt-BR" b="1" dirty="0" smtClean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  <a:p>
            <a:pPr algn="ctr"/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Apoio no </a:t>
            </a:r>
            <a:r>
              <a:rPr lang="pt-BR" dirty="0" err="1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back</a:t>
            </a:r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-end.</a:t>
            </a:r>
            <a:endParaRPr lang="pt-BR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32" name="CaixaDeTexto 31"/>
          <p:cNvSpPr txBox="1"/>
          <p:nvPr/>
        </p:nvSpPr>
        <p:spPr>
          <a:xfrm>
            <a:off x="5479774" y="3003343"/>
            <a:ext cx="175983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Gabriela Matos:</a:t>
            </a:r>
          </a:p>
          <a:p>
            <a:pPr algn="ctr"/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Processos de negócios, documentação, PPT, e arquitetura.</a:t>
            </a:r>
            <a:endParaRPr lang="pt-BR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33" name="CaixaDeTexto 32"/>
          <p:cNvSpPr txBox="1"/>
          <p:nvPr/>
        </p:nvSpPr>
        <p:spPr>
          <a:xfrm>
            <a:off x="112876" y="2949968"/>
            <a:ext cx="18616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Alan Nonato:</a:t>
            </a:r>
          </a:p>
          <a:p>
            <a:pPr algn="ctr"/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Banco de dados, e auxílio na documentação</a:t>
            </a:r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.</a:t>
            </a:r>
            <a:endParaRPr lang="pt-BR" b="1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34" name="CaixaDeTexto 33"/>
          <p:cNvSpPr txBox="1"/>
          <p:nvPr/>
        </p:nvSpPr>
        <p:spPr>
          <a:xfrm>
            <a:off x="7239607" y="2949968"/>
            <a:ext cx="169694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Matheus </a:t>
            </a:r>
            <a:r>
              <a:rPr lang="pt-BR" b="1" dirty="0" err="1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Boré</a:t>
            </a:r>
            <a:r>
              <a:rPr lang="pt-BR" b="1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:</a:t>
            </a:r>
          </a:p>
          <a:p>
            <a:pPr algn="ctr"/>
            <a:r>
              <a:rPr lang="pt-BR" dirty="0" smtClean="0">
                <a:solidFill>
                  <a:srgbClr val="004C52"/>
                </a:solidFill>
                <a:latin typeface="Raleway"/>
                <a:ea typeface="Raleway"/>
                <a:cs typeface="Raleway"/>
              </a:rPr>
              <a:t>Líder do grupo, atuou como FULL STACK. </a:t>
            </a:r>
            <a:endParaRPr lang="pt-BR" dirty="0">
              <a:solidFill>
                <a:srgbClr val="004C52"/>
              </a:solidFill>
              <a:latin typeface="Raleway"/>
              <a:ea typeface="Raleway"/>
              <a:cs typeface="Raleway"/>
            </a:endParaRPr>
          </a:p>
        </p:txBody>
      </p:sp>
      <p:sp>
        <p:nvSpPr>
          <p:cNvPr id="35842" name="AutoShape 2" descr="blob:https://web.whatsapp.com/60996f6b-0bcb-414b-bef7-39eb350595c9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7" name="Imagem 36" descr="alao.jpg"/>
          <p:cNvPicPr>
            <a:picLocks noChangeAspect="1"/>
          </p:cNvPicPr>
          <p:nvPr/>
        </p:nvPicPr>
        <p:blipFill>
          <a:blip r:embed="rId5"/>
          <a:srcRect r="22413" b="20496"/>
          <a:stretch>
            <a:fillRect/>
          </a:stretch>
        </p:blipFill>
        <p:spPr>
          <a:xfrm>
            <a:off x="460375" y="1351255"/>
            <a:ext cx="1110966" cy="1420951"/>
          </a:xfrm>
          <a:prstGeom prst="rect">
            <a:avLst/>
          </a:prstGeom>
          <a:ln w="57150" cap="sq" cmpd="thickThin">
            <a:solidFill>
              <a:srgbClr val="004C5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06" b="15152"/>
          <a:stretch/>
        </p:blipFill>
        <p:spPr>
          <a:xfrm>
            <a:off x="7389504" y="1341105"/>
            <a:ext cx="1163929" cy="1444597"/>
          </a:xfrm>
          <a:prstGeom prst="rect">
            <a:avLst/>
          </a:prstGeom>
          <a:ln w="57150" cap="sq" cmpd="thickThin">
            <a:solidFill>
              <a:srgbClr val="004C5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b="19797"/>
          <a:stretch/>
        </p:blipFill>
        <p:spPr>
          <a:xfrm>
            <a:off x="5717561" y="1341105"/>
            <a:ext cx="1163840" cy="1471324"/>
          </a:xfrm>
          <a:prstGeom prst="rect">
            <a:avLst/>
          </a:prstGeom>
          <a:ln w="57150" cap="sq" cmpd="thickThin">
            <a:solidFill>
              <a:srgbClr val="004C52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4294967295"/>
          </p:nvPr>
        </p:nvSpPr>
        <p:spPr>
          <a:xfrm>
            <a:off x="5789498" y="3663944"/>
            <a:ext cx="2780011" cy="13301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/>
            <a:r>
              <a:rPr lang="pt-BR" b="1" dirty="0" smtClean="0">
                <a:latin typeface="Raleway"/>
                <a:ea typeface="Raleway"/>
                <a:cs typeface="Raleway"/>
              </a:rPr>
              <a:t>Experiências </a:t>
            </a:r>
          </a:p>
          <a:p>
            <a:pPr marL="0" indent="0" algn="ctr">
              <a:buNone/>
            </a:pPr>
            <a:r>
              <a:rPr lang="pt-BR" b="1" dirty="0" smtClean="0">
                <a:latin typeface="Raleway"/>
                <a:ea typeface="Raleway"/>
                <a:cs typeface="Raleway"/>
              </a:rPr>
              <a:t> </a:t>
            </a:r>
            <a:endParaRPr lang="pt-BR" b="1" dirty="0">
              <a:latin typeface="Raleway"/>
              <a:ea typeface="Raleway"/>
              <a:cs typeface="Raleway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5060445" y="0"/>
            <a:ext cx="4249207" cy="2265932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4000" b="1" dirty="0" smtClean="0">
                <a:solidFill>
                  <a:srgbClr val="ABE33F"/>
                </a:solidFill>
                <a:latin typeface="Raleway"/>
                <a:ea typeface="Raleway"/>
                <a:cs typeface="Raleway"/>
                <a:sym typeface="Raleway"/>
              </a:rPr>
              <a:t>METODOLOGIA E FERRAMENTA</a:t>
            </a:r>
            <a:endParaRPr lang="pt-BR" sz="4000" b="1" dirty="0">
              <a:solidFill>
                <a:srgbClr val="ABE33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>
                        <a14:foregroundMark x1="23543" y1="62471" x2="23543" y2="62471"/>
                        <a14:foregroundMark x1="16084" y1="58508" x2="28205" y2="57343"/>
                        <a14:foregroundMark x1="16783" y1="58741" x2="17016" y2="62937"/>
                        <a14:foregroundMark x1="21678" y1="63636" x2="48718" y2="64336"/>
                        <a14:foregroundMark x1="41026" y1="57809" x2="48718" y2="58042"/>
                        <a14:foregroundMark x1="15618" y1="76224" x2="15618" y2="76224"/>
                        <a14:foregroundMark x1="30536" y1="82517" x2="30536" y2="82517"/>
                        <a14:foregroundMark x1="43590" y1="81818" x2="43590" y2="81818"/>
                        <a14:foregroundMark x1="52681" y1="82517" x2="52681" y2="82517"/>
                        <a14:foregroundMark x1="67599" y1="85315" x2="67599" y2="853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674" y="1470846"/>
            <a:ext cx="2019154" cy="2019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Resultado de imagem para trello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90" y="836355"/>
            <a:ext cx="2432636" cy="74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6"/>
          <a:srcRect l="253" t="8088" r="37943" b="6434"/>
          <a:stretch/>
        </p:blipFill>
        <p:spPr>
          <a:xfrm>
            <a:off x="980662" y="1630319"/>
            <a:ext cx="4498196" cy="31617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0" name="Agrupar 9"/>
          <p:cNvGrpSpPr/>
          <p:nvPr/>
        </p:nvGrpSpPr>
        <p:grpSpPr>
          <a:xfrm>
            <a:off x="8083828" y="4083346"/>
            <a:ext cx="968175" cy="1050060"/>
            <a:chOff x="2309907" y="392009"/>
            <a:chExt cx="4549913" cy="4554642"/>
          </a:xfrm>
        </p:grpSpPr>
        <p:sp>
          <p:nvSpPr>
            <p:cNvPr id="11" name="Retângulo 21"/>
            <p:cNvSpPr/>
            <p:nvPr/>
          </p:nvSpPr>
          <p:spPr>
            <a:xfrm>
              <a:off x="2376571" y="3845057"/>
              <a:ext cx="4416587" cy="994332"/>
            </a:xfrm>
            <a:custGeom>
              <a:avLst/>
              <a:gdLst>
                <a:gd name="connsiteX0" fmla="*/ 0 w 3759040"/>
                <a:gd name="connsiteY0" fmla="*/ 0 h 891590"/>
                <a:gd name="connsiteX1" fmla="*/ 3759040 w 3759040"/>
                <a:gd name="connsiteY1" fmla="*/ 0 h 891590"/>
                <a:gd name="connsiteX2" fmla="*/ 3759040 w 3759040"/>
                <a:gd name="connsiteY2" fmla="*/ 891590 h 891590"/>
                <a:gd name="connsiteX3" fmla="*/ 0 w 3759040"/>
                <a:gd name="connsiteY3" fmla="*/ 891590 h 891590"/>
                <a:gd name="connsiteX4" fmla="*/ 0 w 3759040"/>
                <a:gd name="connsiteY4" fmla="*/ 0 h 891590"/>
                <a:gd name="connsiteX0" fmla="*/ 0 w 3779589"/>
                <a:gd name="connsiteY0" fmla="*/ 0 h 942961"/>
                <a:gd name="connsiteX1" fmla="*/ 3779589 w 3779589"/>
                <a:gd name="connsiteY1" fmla="*/ 51371 h 942961"/>
                <a:gd name="connsiteX2" fmla="*/ 3779589 w 3779589"/>
                <a:gd name="connsiteY2" fmla="*/ 942961 h 942961"/>
                <a:gd name="connsiteX3" fmla="*/ 20549 w 3779589"/>
                <a:gd name="connsiteY3" fmla="*/ 942961 h 942961"/>
                <a:gd name="connsiteX4" fmla="*/ 0 w 3779589"/>
                <a:gd name="connsiteY4" fmla="*/ 0 h 942961"/>
                <a:gd name="connsiteX0" fmla="*/ 0 w 3964524"/>
                <a:gd name="connsiteY0" fmla="*/ 0 h 942961"/>
                <a:gd name="connsiteX1" fmla="*/ 3964524 w 3964524"/>
                <a:gd name="connsiteY1" fmla="*/ 318499 h 942961"/>
                <a:gd name="connsiteX2" fmla="*/ 3779589 w 3964524"/>
                <a:gd name="connsiteY2" fmla="*/ 942961 h 942961"/>
                <a:gd name="connsiteX3" fmla="*/ 20549 w 3964524"/>
                <a:gd name="connsiteY3" fmla="*/ 942961 h 942961"/>
                <a:gd name="connsiteX4" fmla="*/ 0 w 3964524"/>
                <a:gd name="connsiteY4" fmla="*/ 0 h 942961"/>
                <a:gd name="connsiteX0" fmla="*/ 102741 w 4067265"/>
                <a:gd name="connsiteY0" fmla="*/ 0 h 942961"/>
                <a:gd name="connsiteX1" fmla="*/ 4067265 w 4067265"/>
                <a:gd name="connsiteY1" fmla="*/ 318499 h 942961"/>
                <a:gd name="connsiteX2" fmla="*/ 3882330 w 4067265"/>
                <a:gd name="connsiteY2" fmla="*/ 942961 h 942961"/>
                <a:gd name="connsiteX3" fmla="*/ 0 w 4067265"/>
                <a:gd name="connsiteY3" fmla="*/ 429253 h 942961"/>
                <a:gd name="connsiteX4" fmla="*/ 102741 w 4067265"/>
                <a:gd name="connsiteY4" fmla="*/ 0 h 942961"/>
                <a:gd name="connsiteX0" fmla="*/ 102741 w 4067265"/>
                <a:gd name="connsiteY0" fmla="*/ 0 h 994332"/>
                <a:gd name="connsiteX1" fmla="*/ 4067265 w 4067265"/>
                <a:gd name="connsiteY1" fmla="*/ 318499 h 994332"/>
                <a:gd name="connsiteX2" fmla="*/ 3882330 w 4067265"/>
                <a:gd name="connsiteY2" fmla="*/ 994332 h 994332"/>
                <a:gd name="connsiteX3" fmla="*/ 0 w 4067265"/>
                <a:gd name="connsiteY3" fmla="*/ 429253 h 994332"/>
                <a:gd name="connsiteX4" fmla="*/ 102741 w 4067265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29253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39527 h 994332"/>
                <a:gd name="connsiteX4" fmla="*/ 113016 w 4077540"/>
                <a:gd name="connsiteY4" fmla="*/ 0 h 994332"/>
                <a:gd name="connsiteX0" fmla="*/ 113016 w 4077540"/>
                <a:gd name="connsiteY0" fmla="*/ 0 h 994332"/>
                <a:gd name="connsiteX1" fmla="*/ 4077540 w 4077540"/>
                <a:gd name="connsiteY1" fmla="*/ 318499 h 994332"/>
                <a:gd name="connsiteX2" fmla="*/ 3892605 w 4077540"/>
                <a:gd name="connsiteY2" fmla="*/ 994332 h 994332"/>
                <a:gd name="connsiteX3" fmla="*/ 0 w 4077540"/>
                <a:gd name="connsiteY3" fmla="*/ 460075 h 994332"/>
                <a:gd name="connsiteX4" fmla="*/ 113016 w 4077540"/>
                <a:gd name="connsiteY4" fmla="*/ 0 h 994332"/>
                <a:gd name="connsiteX0" fmla="*/ 113016 w 4416587"/>
                <a:gd name="connsiteY0" fmla="*/ 0 h 994332"/>
                <a:gd name="connsiteX1" fmla="*/ 4416587 w 4416587"/>
                <a:gd name="connsiteY1" fmla="*/ 349322 h 994332"/>
                <a:gd name="connsiteX2" fmla="*/ 3892605 w 4416587"/>
                <a:gd name="connsiteY2" fmla="*/ 994332 h 994332"/>
                <a:gd name="connsiteX3" fmla="*/ 0 w 4416587"/>
                <a:gd name="connsiteY3" fmla="*/ 460075 h 994332"/>
                <a:gd name="connsiteX4" fmla="*/ 113016 w 4416587"/>
                <a:gd name="connsiteY4" fmla="*/ 0 h 994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16587" h="994332">
                  <a:moveTo>
                    <a:pt x="113016" y="0"/>
                  </a:moveTo>
                  <a:lnTo>
                    <a:pt x="4416587" y="349322"/>
                  </a:lnTo>
                  <a:lnTo>
                    <a:pt x="3892605" y="994332"/>
                  </a:lnTo>
                  <a:lnTo>
                    <a:pt x="0" y="460075"/>
                  </a:lnTo>
                  <a:lnTo>
                    <a:pt x="113016" y="0"/>
                  </a:lnTo>
                  <a:close/>
                </a:path>
              </a:pathLst>
            </a:custGeom>
            <a:solidFill>
              <a:srgbClr val="004C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2" name="Agrupar 11"/>
            <p:cNvGrpSpPr/>
            <p:nvPr/>
          </p:nvGrpSpPr>
          <p:grpSpPr>
            <a:xfrm>
              <a:off x="2309907" y="392009"/>
              <a:ext cx="4549913" cy="4554642"/>
              <a:chOff x="2496065" y="426659"/>
              <a:chExt cx="6715169" cy="6538917"/>
            </a:xfrm>
          </p:grpSpPr>
          <p:grpSp>
            <p:nvGrpSpPr>
              <p:cNvPr id="13" name="Agrupar 12"/>
              <p:cNvGrpSpPr/>
              <p:nvPr/>
            </p:nvGrpSpPr>
            <p:grpSpPr>
              <a:xfrm>
                <a:off x="4328500" y="3926540"/>
                <a:ext cx="3121172" cy="1625761"/>
                <a:chOff x="4473146" y="3847070"/>
                <a:chExt cx="3163329" cy="1705232"/>
              </a:xfrm>
            </p:grpSpPr>
            <p:grpSp>
              <p:nvGrpSpPr>
                <p:cNvPr id="15" name="Grupo 4"/>
                <p:cNvGrpSpPr/>
                <p:nvPr/>
              </p:nvGrpSpPr>
              <p:grpSpPr>
                <a:xfrm>
                  <a:off x="4473146" y="4613190"/>
                  <a:ext cx="605482" cy="910280"/>
                  <a:chOff x="4687329" y="4547286"/>
                  <a:chExt cx="605482" cy="836140"/>
                </a:xfrm>
              </p:grpSpPr>
              <p:sp>
                <p:nvSpPr>
                  <p:cNvPr id="25" name="Retângulo de cantos arredondados 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6" name="Retângulo de cantos arredondados 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6" name="Grupo 5"/>
                <p:cNvGrpSpPr/>
                <p:nvPr/>
              </p:nvGrpSpPr>
              <p:grpSpPr>
                <a:xfrm>
                  <a:off x="5317524" y="4020066"/>
                  <a:ext cx="605482" cy="1532236"/>
                  <a:chOff x="4687329" y="4547286"/>
                  <a:chExt cx="605482" cy="836140"/>
                </a:xfrm>
              </p:grpSpPr>
              <p:sp>
                <p:nvSpPr>
                  <p:cNvPr id="23" name="Retângulo de cantos arredondados 6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4" name="Retângulo de cantos arredondados 7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7" name="Grupo 8"/>
                <p:cNvGrpSpPr/>
                <p:nvPr/>
              </p:nvGrpSpPr>
              <p:grpSpPr>
                <a:xfrm>
                  <a:off x="6174259" y="4440196"/>
                  <a:ext cx="605482" cy="1070918"/>
                  <a:chOff x="4687329" y="4547286"/>
                  <a:chExt cx="605482" cy="836140"/>
                </a:xfrm>
              </p:grpSpPr>
              <p:sp>
                <p:nvSpPr>
                  <p:cNvPr id="21" name="Retângulo de cantos arredondados 9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2" name="Retângulo de cantos arredondados 10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  <p:grpSp>
              <p:nvGrpSpPr>
                <p:cNvPr id="18" name="Grupo 11"/>
                <p:cNvGrpSpPr/>
                <p:nvPr/>
              </p:nvGrpSpPr>
              <p:grpSpPr>
                <a:xfrm>
                  <a:off x="6977449" y="3847070"/>
                  <a:ext cx="659026" cy="1655805"/>
                  <a:chOff x="4687329" y="4547286"/>
                  <a:chExt cx="605482" cy="836140"/>
                </a:xfrm>
              </p:grpSpPr>
              <p:sp>
                <p:nvSpPr>
                  <p:cNvPr id="19" name="Retângulo de cantos arredondados 12"/>
                  <p:cNvSpPr/>
                  <p:nvPr/>
                </p:nvSpPr>
                <p:spPr>
                  <a:xfrm>
                    <a:off x="4687329" y="4547286"/>
                    <a:ext cx="568411" cy="832021"/>
                  </a:xfrm>
                  <a:prstGeom prst="roundRect">
                    <a:avLst/>
                  </a:prstGeom>
                  <a:solidFill>
                    <a:schemeClr val="bg2">
                      <a:lumMod val="7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20" name="Retângulo de cantos arredondados 13"/>
                  <p:cNvSpPr/>
                  <p:nvPr/>
                </p:nvSpPr>
                <p:spPr>
                  <a:xfrm>
                    <a:off x="4724400" y="4551405"/>
                    <a:ext cx="568411" cy="832021"/>
                  </a:xfrm>
                  <a:prstGeom prst="roundRect">
                    <a:avLst/>
                  </a:prstGeom>
                  <a:solidFill>
                    <a:srgbClr val="1AB8C0"/>
                  </a:solidFill>
                  <a:ln>
                    <a:noFill/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 dirty="0">
                      <a:solidFill>
                        <a:schemeClr val="bg2">
                          <a:lumMod val="75000"/>
                        </a:schemeClr>
                      </a:solidFill>
                    </a:endParaRPr>
                  </a:p>
                </p:txBody>
              </p:sp>
            </p:grpSp>
          </p:grpSp>
          <p:pic>
            <p:nvPicPr>
              <p:cNvPr id="14" name="Picture 3" descr="C:\Users\user\Desktop\projeto-indoor\public\images\logoEmpresa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496065" y="426659"/>
                <a:ext cx="6715169" cy="6538917"/>
              </a:xfrm>
              <a:prstGeom prst="rect">
                <a:avLst/>
              </a:prstGeom>
              <a:noFill/>
            </p:spPr>
          </p:pic>
        </p:grp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calus template">
  <a:themeElements>
    <a:clrScheme name="Personalizada 19">
      <a:dk1>
        <a:srgbClr val="00B05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2904</TotalTime>
  <Words>673</Words>
  <Application>Microsoft Office PowerPoint</Application>
  <PresentationFormat>Apresentação na tela (16:9)</PresentationFormat>
  <Paragraphs>243</Paragraphs>
  <Slides>25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Calibri</vt:lpstr>
      <vt:lpstr>Wingdings</vt:lpstr>
      <vt:lpstr>Raleway</vt:lpstr>
      <vt:lpstr>Karla</vt:lpstr>
      <vt:lpstr>Microsoft Himalaya</vt:lpstr>
      <vt:lpstr>Arial</vt:lpstr>
      <vt:lpstr>Escalus template</vt:lpstr>
      <vt:lpstr>BANDTEC – DIGITAL SCHOOL – GERAÇÃO FUTURA  CURSO DE TECNOLOGIA EM ANÁLISE E DESENVOLVIMENTO DE SISTEMAS</vt:lpstr>
      <vt:lpstr>Apresentação do PowerPoint</vt:lpstr>
      <vt:lpstr>VISÃO DO PROJETO</vt:lpstr>
      <vt:lpstr>QUEM SOMOS:</vt:lpstr>
      <vt:lpstr>Apresentação do PowerPoint</vt:lpstr>
      <vt:lpstr>ESTUFA E SOLUÇÃO</vt:lpstr>
      <vt:lpstr>PLANEJAMENTO DO PROJETO</vt:lpstr>
      <vt:lpstr>Apresentação do PowerPoint</vt:lpstr>
      <vt:lpstr>Apresentação do PowerPoint</vt:lpstr>
      <vt:lpstr>Apresentação do PowerPoint</vt:lpstr>
      <vt:lpstr>REQUISITOS</vt:lpstr>
      <vt:lpstr>RISCOS</vt:lpstr>
      <vt:lpstr>DESENVOLVIMENTO DO PROJETO</vt:lpstr>
      <vt:lpstr>APLICAÇÃO</vt:lpstr>
      <vt:lpstr>AQUISIÇÃO DE DADOS</vt:lpstr>
      <vt:lpstr>Apresentação do PowerPoint</vt:lpstr>
      <vt:lpstr>Apresentação do PowerPoint</vt:lpstr>
      <vt:lpstr>RESPONSIVO</vt:lpstr>
      <vt:lpstr>DEMONSTRAÇÃO</vt:lpstr>
      <vt:lpstr>INSTALAÇÃO</vt:lpstr>
      <vt:lpstr>PROCESSO DE ATENDIMENTO E SUPORTE</vt:lpstr>
      <vt:lpstr>Apresentação do PowerPoint</vt:lpstr>
      <vt:lpstr>CONCLUSÃO</vt:lpstr>
      <vt:lpstr>RESULTADOS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Gabriela</dc:creator>
  <cp:lastModifiedBy>Aluno</cp:lastModifiedBy>
  <cp:revision>220</cp:revision>
  <dcterms:modified xsi:type="dcterms:W3CDTF">2018-12-12T14:02:05Z</dcterms:modified>
</cp:coreProperties>
</file>